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526" r:id="rId5"/>
    <p:sldId id="256" r:id="rId6"/>
    <p:sldId id="301" r:id="rId7"/>
    <p:sldId id="486" r:id="rId8"/>
    <p:sldId id="487" r:id="rId9"/>
    <p:sldId id="488" r:id="rId10"/>
    <p:sldId id="313" r:id="rId11"/>
    <p:sldId id="521" r:id="rId12"/>
    <p:sldId id="328" r:id="rId13"/>
    <p:sldId id="323" r:id="rId14"/>
    <p:sldId id="525" r:id="rId15"/>
    <p:sldId id="524" r:id="rId16"/>
    <p:sldId id="523" r:id="rId17"/>
  </p:sldIdLst>
  <p:sldSz cx="12192000" cy="6858000"/>
  <p:notesSz cx="6858000" cy="2295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705" autoAdjust="0"/>
    <p:restoredTop sz="86395" autoAdjust="0"/>
  </p:normalViewPr>
  <p:slideViewPr>
    <p:cSldViewPr snapToGrid="0">
      <p:cViewPr>
        <p:scale>
          <a:sx n="66" d="100"/>
          <a:sy n="66" d="100"/>
        </p:scale>
        <p:origin x="2136" y="1032"/>
      </p:cViewPr>
      <p:guideLst/>
    </p:cSldViewPr>
  </p:slideViewPr>
  <p:outlineViewPr>
    <p:cViewPr>
      <p:scale>
        <a:sx n="33" d="100"/>
        <a:sy n="33" d="100"/>
      </p:scale>
      <p:origin x="0" y="-705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90DF7F-144F-490F-A95A-7F5622EB153E}" type="datetimeFigureOut">
              <a:rPr lang="en-US" smtClean="0"/>
              <a:t>11/10/21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DE0FA6-93E7-4233-A5FA-A1254CBDD139}" type="slidenum">
              <a:rPr lang="en-US" smtClean="0"/>
              <a:t>‹#›</a:t>
            </a:fld>
            <a:endParaRPr lang="en-US"/>
          </a:p>
        </p:txBody>
      </p:sp>
    </p:spTree>
    <p:extLst>
      <p:ext uri="{BB962C8B-B14F-4D97-AF65-F5344CB8AC3E}">
        <p14:creationId xmlns:p14="http://schemas.microsoft.com/office/powerpoint/2010/main" val="4871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DE0FA6-93E7-4233-A5FA-A1254CBDD139}" type="slidenum">
              <a:rPr lang="en-US" smtClean="0"/>
              <a:t>1</a:t>
            </a:fld>
            <a:endParaRPr lang="en-US"/>
          </a:p>
        </p:txBody>
      </p:sp>
    </p:spTree>
    <p:extLst>
      <p:ext uri="{BB962C8B-B14F-4D97-AF65-F5344CB8AC3E}">
        <p14:creationId xmlns:p14="http://schemas.microsoft.com/office/powerpoint/2010/main" val="39987634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kern="1200">
                <a:effectLst/>
              </a:rPr>
              <a:t>Key point</a:t>
            </a:r>
            <a:r>
              <a:rPr lang="en-US" b="1"/>
              <a:t>:</a:t>
            </a:r>
            <a:r>
              <a:rPr lang="en-US"/>
              <a:t> </a:t>
            </a:r>
            <a:r>
              <a:rPr lang="en-US" kern="1200">
                <a:effectLst/>
              </a:rPr>
              <a:t>Help children recognize the connection between hard work and positive outcomes. </a:t>
            </a:r>
            <a:endParaRPr lang="en-US"/>
          </a:p>
          <a:p>
            <a:endParaRPr lang="en-US" dirty="0"/>
          </a:p>
          <a:p>
            <a:r>
              <a:rPr lang="en-US" b="1" kern="1200">
                <a:effectLst/>
              </a:rPr>
              <a:t>Recommended script:</a:t>
            </a:r>
            <a:r>
              <a:rPr lang="en-US" kern="1200">
                <a:effectLst/>
              </a:rPr>
              <a:t> Let’s discuss these two phrases. They are more alike than the last two. Discuss with your neighbor: Which one do you think praises effort?</a:t>
            </a:r>
            <a:r>
              <a:rPr lang="en-US"/>
              <a:t> </a:t>
            </a:r>
            <a:endParaRPr lang="en-US">
              <a:ea typeface="+mn-ea"/>
              <a:cs typeface="+mn-cs"/>
            </a:endParaRPr>
          </a:p>
          <a:p>
            <a:endParaRPr lang="en-US" dirty="0"/>
          </a:p>
          <a:p>
            <a:r>
              <a:rPr lang="en-US" kern="1200">
                <a:effectLst/>
              </a:rPr>
              <a:t>We should all tell our children </a:t>
            </a:r>
            <a:r>
              <a:rPr lang="en-US"/>
              <a:t>that </a:t>
            </a:r>
            <a:r>
              <a:rPr lang="en-US" kern="1200">
                <a:effectLst/>
              </a:rPr>
              <a:t>they are smart, but to emphasize a growth mindset, we want to make sure </a:t>
            </a:r>
            <a:r>
              <a:rPr lang="en-US"/>
              <a:t>that </a:t>
            </a:r>
            <a:r>
              <a:rPr lang="en-US" kern="1200">
                <a:effectLst/>
              </a:rPr>
              <a:t>we also </a:t>
            </a:r>
            <a:r>
              <a:rPr lang="en-US"/>
              <a:t>praise </a:t>
            </a:r>
            <a:r>
              <a:rPr lang="en-US" kern="1200">
                <a:effectLst/>
              </a:rPr>
              <a:t>effort and hard work. </a:t>
            </a:r>
            <a:endParaRPr lang="en-US"/>
          </a:p>
          <a:p>
            <a:endParaRPr lang="en-US" dirty="0"/>
          </a:p>
          <a:p>
            <a:r>
              <a:rPr lang="en-US" kern="1200">
                <a:effectLst/>
              </a:rPr>
              <a:t>Again, you can expand how you talk about your child’s effort to include questions </a:t>
            </a:r>
            <a:r>
              <a:rPr lang="en-US"/>
              <a:t>such as </a:t>
            </a:r>
            <a:r>
              <a:rPr lang="en-US" kern="1200">
                <a:effectLst/>
              </a:rPr>
              <a:t>“What do you think? Did you work hard?” </a:t>
            </a:r>
            <a:endParaRPr lang="en-US"/>
          </a:p>
          <a:p>
            <a:endParaRPr lang="en-US" dirty="0"/>
          </a:p>
          <a:p>
            <a:r>
              <a:rPr lang="en-US"/>
              <a:t>(1 minute)</a:t>
            </a:r>
          </a:p>
        </p:txBody>
      </p:sp>
      <p:sp>
        <p:nvSpPr>
          <p:cNvPr id="4" name="Slide Number Placeholder 3"/>
          <p:cNvSpPr>
            <a:spLocks noGrp="1"/>
          </p:cNvSpPr>
          <p:nvPr>
            <p:ph type="sldNum" sz="quarter" idx="5"/>
          </p:nvPr>
        </p:nvSpPr>
        <p:spPr/>
        <p:txBody>
          <a:bodyPr/>
          <a:lstStyle/>
          <a:p>
            <a:fld id="{CCA9A9FD-F91A-9D4E-A797-3B3AF3D4F154}" type="slidenum">
              <a:rPr lang="en-US" smtClean="0"/>
              <a:t>10</a:t>
            </a:fld>
            <a:endParaRPr lang="en-US"/>
          </a:p>
        </p:txBody>
      </p:sp>
    </p:spTree>
    <p:extLst>
      <p:ext uri="{BB962C8B-B14F-4D97-AF65-F5344CB8AC3E}">
        <p14:creationId xmlns:p14="http://schemas.microsoft.com/office/powerpoint/2010/main" val="3621330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Key points: </a:t>
            </a:r>
            <a:r>
              <a:rPr lang="en-US" kern="1200">
                <a:effectLst/>
              </a:rPr>
              <a:t>When children work hard and don’t achieve their desired goal, remind them of the power of “yet.” Children </a:t>
            </a:r>
            <a:r>
              <a:rPr lang="en-US"/>
              <a:t>might </a:t>
            </a:r>
            <a:r>
              <a:rPr lang="en-US" kern="1200">
                <a:effectLst/>
              </a:rPr>
              <a:t>not have reached their goal “yet,” but their efforts are </a:t>
            </a:r>
            <a:r>
              <a:rPr lang="en-US"/>
              <a:t>bringing them </a:t>
            </a:r>
            <a:r>
              <a:rPr lang="en-US" kern="1200">
                <a:effectLst/>
              </a:rPr>
              <a:t>closer to their goal.</a:t>
            </a:r>
            <a:r>
              <a:rPr lang="en-US"/>
              <a:t> </a:t>
            </a:r>
            <a:endParaRPr lang="en-US" kern="1200">
              <a:effectLst/>
            </a:endParaRPr>
          </a:p>
          <a:p>
            <a:endParaRPr lang="en-US" dirty="0"/>
          </a:p>
          <a:p>
            <a:r>
              <a:rPr lang="en-US" kern="1200">
                <a:effectLst/>
              </a:rPr>
              <a:t>Discuss the conversation between the parent and child shown on the slide and then share the message below</a:t>
            </a:r>
            <a:r>
              <a:rPr lang="en-US"/>
              <a:t>.</a:t>
            </a:r>
          </a:p>
          <a:p>
            <a:r>
              <a:rPr lang="en-US" dirty="0"/>
              <a:t> </a:t>
            </a:r>
            <a:endParaRPr lang="en-US">
              <a:ea typeface="+mn-ea"/>
              <a:cs typeface="+mn-cs"/>
            </a:endParaRPr>
          </a:p>
          <a:p>
            <a:r>
              <a:rPr lang="en-US" b="1" kern="1200">
                <a:effectLst/>
              </a:rPr>
              <a:t>Recommended script:</a:t>
            </a:r>
            <a:r>
              <a:rPr lang="en-US" kern="1200">
                <a:effectLst/>
              </a:rPr>
              <a:t> All of us have experienced times when we worked hard to achieve a goal and still </a:t>
            </a:r>
            <a:r>
              <a:rPr lang="en-US"/>
              <a:t>fell short of </a:t>
            </a:r>
            <a:r>
              <a:rPr lang="en-US" kern="1200">
                <a:effectLst/>
              </a:rPr>
              <a:t>the goal. It can be disappointing and can shake a person's confidence. When your children experience disappointing outcomes, even when they </a:t>
            </a:r>
            <a:r>
              <a:rPr lang="en-US"/>
              <a:t>have </a:t>
            </a:r>
            <a:r>
              <a:rPr lang="en-US" kern="1200">
                <a:effectLst/>
              </a:rPr>
              <a:t>worked hard, help them capitalize on the power of "yet," reminding them </a:t>
            </a:r>
            <a:r>
              <a:rPr lang="en-US"/>
              <a:t>to think </a:t>
            </a:r>
            <a:r>
              <a:rPr lang="en-US" kern="1200">
                <a:effectLst/>
              </a:rPr>
              <a:t>about the progress they’ve made and about how to improve (ask for help, do extra practice, try another study strategy). Helping children develop </a:t>
            </a:r>
            <a:r>
              <a:rPr lang="en-US"/>
              <a:t>resilience </a:t>
            </a:r>
            <a:r>
              <a:rPr lang="en-US" kern="1200">
                <a:effectLst/>
              </a:rPr>
              <a:t>when faced with disappointments provides life lessons beyond the classroom. </a:t>
            </a:r>
            <a:r>
              <a:rPr lang="en-US">
                <a:effectLst/>
              </a:rPr>
              <a:t> </a:t>
            </a:r>
            <a:endParaRPr lang="en-US"/>
          </a:p>
          <a:p>
            <a:endParaRPr lang="en-US" dirty="0"/>
          </a:p>
          <a:p>
            <a:r>
              <a:rPr lang="en-US"/>
              <a:t>(2 minutes)</a:t>
            </a:r>
          </a:p>
        </p:txBody>
      </p:sp>
      <p:sp>
        <p:nvSpPr>
          <p:cNvPr id="4" name="Slide Number Placeholder 3"/>
          <p:cNvSpPr>
            <a:spLocks noGrp="1"/>
          </p:cNvSpPr>
          <p:nvPr>
            <p:ph type="sldNum" sz="quarter" idx="5"/>
          </p:nvPr>
        </p:nvSpPr>
        <p:spPr/>
        <p:txBody>
          <a:bodyPr/>
          <a:lstStyle/>
          <a:p>
            <a:fld id="{DFDE0FA6-93E7-4233-A5FA-A1254CBDD139}" type="slidenum">
              <a:rPr lang="en-US" smtClean="0"/>
              <a:t>11</a:t>
            </a:fld>
            <a:endParaRPr lang="en-US"/>
          </a:p>
        </p:txBody>
      </p:sp>
    </p:spTree>
    <p:extLst>
      <p:ext uri="{BB962C8B-B14F-4D97-AF65-F5344CB8AC3E}">
        <p14:creationId xmlns:p14="http://schemas.microsoft.com/office/powerpoint/2010/main" val="1004878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Key point(s): </a:t>
            </a:r>
            <a:r>
              <a:rPr lang="en-US" sz="1200" kern="1200" dirty="0">
                <a:solidFill>
                  <a:schemeClr val="tx1"/>
                </a:solidFill>
                <a:effectLst/>
                <a:latin typeface="+mn-lt"/>
                <a:ea typeface="+mn-ea"/>
                <a:cs typeface="+mn-cs"/>
              </a:rPr>
              <a:t>Share the take-home messages on the slide. </a:t>
            </a:r>
          </a:p>
          <a:p>
            <a:endParaRPr lang="en-US" dirty="0">
              <a:cs typeface="Calibri"/>
            </a:endParaRPr>
          </a:p>
          <a:p>
            <a:r>
              <a:rPr lang="en-US"/>
              <a:t>(1 minute)</a:t>
            </a:r>
          </a:p>
        </p:txBody>
      </p:sp>
      <p:sp>
        <p:nvSpPr>
          <p:cNvPr id="4" name="Slide Number Placeholder 3"/>
          <p:cNvSpPr>
            <a:spLocks noGrp="1"/>
          </p:cNvSpPr>
          <p:nvPr>
            <p:ph type="sldNum" sz="quarter" idx="5"/>
          </p:nvPr>
        </p:nvSpPr>
        <p:spPr/>
        <p:txBody>
          <a:bodyPr/>
          <a:lstStyle/>
          <a:p>
            <a:fld id="{DFDE0FA6-93E7-4233-A5FA-A1254CBDD139}" type="slidenum">
              <a:rPr lang="en-US" smtClean="0"/>
              <a:t>12</a:t>
            </a:fld>
            <a:endParaRPr lang="en-US"/>
          </a:p>
        </p:txBody>
      </p:sp>
    </p:spTree>
    <p:extLst>
      <p:ext uri="{BB962C8B-B14F-4D97-AF65-F5344CB8AC3E}">
        <p14:creationId xmlns:p14="http://schemas.microsoft.com/office/powerpoint/2010/main" val="261679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DE0FA6-93E7-4233-A5FA-A1254CBDD139}" type="slidenum">
              <a:rPr lang="en-US" smtClean="0"/>
              <a:t>13</a:t>
            </a:fld>
            <a:endParaRPr lang="en-US"/>
          </a:p>
        </p:txBody>
      </p:sp>
    </p:spTree>
    <p:extLst>
      <p:ext uri="{BB962C8B-B14F-4D97-AF65-F5344CB8AC3E}">
        <p14:creationId xmlns:p14="http://schemas.microsoft.com/office/powerpoint/2010/main" val="2432248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Welcome, families, staff, and community members.</a:t>
            </a:r>
          </a:p>
        </p:txBody>
      </p:sp>
      <p:sp>
        <p:nvSpPr>
          <p:cNvPr id="4" name="Slide Number Placeholder 3"/>
          <p:cNvSpPr>
            <a:spLocks noGrp="1"/>
          </p:cNvSpPr>
          <p:nvPr>
            <p:ph type="sldNum" sz="quarter" idx="5"/>
          </p:nvPr>
        </p:nvSpPr>
        <p:spPr/>
        <p:txBody>
          <a:bodyPr/>
          <a:lstStyle/>
          <a:p>
            <a:fld id="{DFDE0FA6-93E7-4233-A5FA-A1254CBDD139}" type="slidenum">
              <a:rPr lang="en-US" smtClean="0"/>
              <a:t>2</a:t>
            </a:fld>
            <a:endParaRPr lang="en-US"/>
          </a:p>
        </p:txBody>
      </p:sp>
    </p:spTree>
    <p:extLst>
      <p:ext uri="{BB962C8B-B14F-4D97-AF65-F5344CB8AC3E}">
        <p14:creationId xmlns:p14="http://schemas.microsoft.com/office/powerpoint/2010/main" val="822108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kern="1200" dirty="0">
                <a:effectLst/>
              </a:rPr>
              <a:t>Key point</a:t>
            </a:r>
            <a:r>
              <a:rPr lang="en-US" b="1" dirty="0"/>
              <a:t>:</a:t>
            </a:r>
            <a:r>
              <a:rPr lang="en-US" dirty="0"/>
              <a:t> </a:t>
            </a:r>
            <a:r>
              <a:rPr lang="en-US" kern="1200" dirty="0">
                <a:effectLst/>
              </a:rPr>
              <a:t>A strong foundation in math is important for students’ success in school and in life.</a:t>
            </a:r>
            <a:r>
              <a:rPr lang="en-US" dirty="0"/>
              <a:t> </a:t>
            </a:r>
            <a:endParaRPr lang="en-US"/>
          </a:p>
          <a:p>
            <a:endParaRPr lang="en-US" b="1" dirty="0"/>
          </a:p>
          <a:p>
            <a:r>
              <a:rPr lang="en-US" b="1" kern="1200" dirty="0">
                <a:effectLst/>
              </a:rPr>
              <a:t>Recommended script:</a:t>
            </a:r>
            <a:r>
              <a:rPr lang="en-US" kern="1200" dirty="0">
                <a:effectLst/>
              </a:rPr>
              <a:t> In the past, math was often taught as a set of rules to follow</a:t>
            </a:r>
            <a:r>
              <a:rPr lang="en-US" dirty="0"/>
              <a:t>. That's </a:t>
            </a:r>
            <a:r>
              <a:rPr lang="en-US" kern="1200" dirty="0">
                <a:effectLst/>
              </a:rPr>
              <a:t>not what math really is</a:t>
            </a:r>
            <a:r>
              <a:rPr lang="en-US" dirty="0"/>
              <a:t>,</a:t>
            </a:r>
            <a:r>
              <a:rPr lang="en-US" kern="1200" dirty="0">
                <a:effectLst/>
              </a:rPr>
              <a:t> or how </a:t>
            </a:r>
            <a:r>
              <a:rPr lang="en-US" dirty="0"/>
              <a:t>we teach it </a:t>
            </a:r>
            <a:r>
              <a:rPr lang="en-US" kern="1200" dirty="0">
                <a:effectLst/>
              </a:rPr>
              <a:t>today. </a:t>
            </a:r>
            <a:r>
              <a:rPr lang="en-US" dirty="0"/>
              <a:t>Math </a:t>
            </a:r>
            <a:r>
              <a:rPr lang="en-US" kern="1200" dirty="0">
                <a:effectLst/>
              </a:rPr>
              <a:t>is about puzzling over </a:t>
            </a:r>
            <a:r>
              <a:rPr lang="en-US" dirty="0"/>
              <a:t>quantitative </a:t>
            </a:r>
            <a:r>
              <a:rPr lang="en-US" kern="1200" dirty="0">
                <a:effectLst/>
              </a:rPr>
              <a:t>problems, trying multiple strategies, and finding solutions.</a:t>
            </a:r>
            <a:r>
              <a:rPr lang="en-US" dirty="0"/>
              <a:t> </a:t>
            </a:r>
            <a:endParaRPr lang="en-US">
              <a:ea typeface="+mn-ea"/>
              <a:cs typeface="+mn-cs"/>
            </a:endParaRPr>
          </a:p>
          <a:p>
            <a:r>
              <a:rPr lang="en-US" kern="1200" dirty="0">
                <a:effectLst/>
              </a:rPr>
              <a:t>Having a strong foundation in math is particularly important for students’ success in school and in life.</a:t>
            </a:r>
            <a:r>
              <a:rPr lang="en-US" dirty="0"/>
              <a:t> </a:t>
            </a:r>
          </a:p>
          <a:p>
            <a:endParaRPr lang="en-US" dirty="0"/>
          </a:p>
          <a:p>
            <a:r>
              <a:rPr lang="en-US" dirty="0"/>
              <a:t>(1 minute)</a:t>
            </a:r>
            <a:endParaRPr lang="en-US" dirty="0">
              <a:cs typeface="Calibri"/>
            </a:endParaRPr>
          </a:p>
        </p:txBody>
      </p:sp>
      <p:sp>
        <p:nvSpPr>
          <p:cNvPr id="4" name="Slide Number Placeholder 3"/>
          <p:cNvSpPr>
            <a:spLocks noGrp="1"/>
          </p:cNvSpPr>
          <p:nvPr>
            <p:ph type="sldNum" sz="quarter" idx="5"/>
          </p:nvPr>
        </p:nvSpPr>
        <p:spPr/>
        <p:txBody>
          <a:bodyPr/>
          <a:lstStyle/>
          <a:p>
            <a:fld id="{8236D9A6-1F9C-1D41-93F0-C45702000BBB}" type="slidenum">
              <a:rPr lang="en-US" smtClean="0"/>
              <a:t>3</a:t>
            </a:fld>
            <a:endParaRPr lang="en-US"/>
          </a:p>
        </p:txBody>
      </p:sp>
    </p:spTree>
    <p:extLst>
      <p:ext uri="{BB962C8B-B14F-4D97-AF65-F5344CB8AC3E}">
        <p14:creationId xmlns:p14="http://schemas.microsoft.com/office/powerpoint/2010/main" val="4240007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kern="1200" dirty="0">
                <a:effectLst/>
              </a:rPr>
              <a:t>Key </a:t>
            </a:r>
            <a:r>
              <a:rPr lang="en-US" b="1" dirty="0"/>
              <a:t>points:</a:t>
            </a:r>
            <a:r>
              <a:rPr lang="en-US" dirty="0"/>
              <a:t> </a:t>
            </a:r>
            <a:r>
              <a:rPr lang="en-US" kern="1200" dirty="0">
                <a:effectLst/>
              </a:rPr>
              <a:t>Students who do well in math at the elementary </a:t>
            </a:r>
            <a:r>
              <a:rPr lang="en-US" dirty="0"/>
              <a:t>school </a:t>
            </a:r>
            <a:r>
              <a:rPr lang="en-US" kern="1200" dirty="0">
                <a:effectLst/>
              </a:rPr>
              <a:t>level tend to perform better in math at the middle and high school </a:t>
            </a:r>
            <a:r>
              <a:rPr lang="en-US" dirty="0"/>
              <a:t>levels, and also in other subjects</a:t>
            </a:r>
            <a:r>
              <a:rPr lang="en-US" kern="1200" dirty="0">
                <a:effectLst/>
              </a:rPr>
              <a:t>. Taking advanced math courses </a:t>
            </a:r>
            <a:r>
              <a:rPr lang="en-US" dirty="0"/>
              <a:t>can lead </a:t>
            </a:r>
            <a:r>
              <a:rPr lang="en-US" kern="1200" dirty="0">
                <a:effectLst/>
              </a:rPr>
              <a:t>to higher incomes and </a:t>
            </a:r>
            <a:r>
              <a:rPr lang="en-US" dirty="0"/>
              <a:t>more </a:t>
            </a:r>
            <a:r>
              <a:rPr lang="en-US" kern="1200" dirty="0">
                <a:effectLst/>
              </a:rPr>
              <a:t>job opportunities.</a:t>
            </a:r>
            <a:r>
              <a:rPr lang="en-US" dirty="0"/>
              <a:t> </a:t>
            </a:r>
          </a:p>
          <a:p>
            <a:endParaRPr lang="en-US" dirty="0">
              <a:cs typeface="Calibri"/>
            </a:endParaRPr>
          </a:p>
          <a:p>
            <a:r>
              <a:rPr lang="en-US" b="1" kern="1200" dirty="0">
                <a:effectLst/>
              </a:rPr>
              <a:t>Recommended script:</a:t>
            </a:r>
            <a:r>
              <a:rPr lang="en-US" kern="1200" dirty="0">
                <a:effectLst/>
              </a:rPr>
              <a:t> Research demonstrates that children who believe </a:t>
            </a:r>
            <a:r>
              <a:rPr lang="en-US" dirty="0"/>
              <a:t>that </a:t>
            </a:r>
            <a:r>
              <a:rPr lang="en-US" kern="1200" dirty="0">
                <a:effectLst/>
              </a:rPr>
              <a:t>they can be successful in math tend to persist when challenged by a math problem, which in turn leads to better </a:t>
            </a:r>
            <a:r>
              <a:rPr lang="en-US" dirty="0"/>
              <a:t>math </a:t>
            </a:r>
            <a:r>
              <a:rPr lang="en-US" kern="1200" dirty="0">
                <a:effectLst/>
              </a:rPr>
              <a:t>performance. Students who perform better in math in elementary school are more likely to succeed in middle </a:t>
            </a:r>
            <a:r>
              <a:rPr lang="en-US" dirty="0"/>
              <a:t>school </a:t>
            </a:r>
            <a:r>
              <a:rPr lang="en-US" kern="1200" dirty="0">
                <a:effectLst/>
              </a:rPr>
              <a:t>and high school</a:t>
            </a:r>
            <a:r>
              <a:rPr lang="en-US" dirty="0"/>
              <a:t>,</a:t>
            </a:r>
            <a:r>
              <a:rPr lang="en-US" kern="1200" dirty="0">
                <a:effectLst/>
              </a:rPr>
              <a:t> in math and in other subjects. Taking advanced math courses in high school </a:t>
            </a:r>
            <a:r>
              <a:rPr lang="en-US" dirty="0"/>
              <a:t>can lead </a:t>
            </a:r>
            <a:r>
              <a:rPr lang="en-US" kern="1200" dirty="0">
                <a:effectLst/>
              </a:rPr>
              <a:t>to higher incomes and </a:t>
            </a:r>
            <a:r>
              <a:rPr lang="en-US" dirty="0"/>
              <a:t>greater opportunities </a:t>
            </a:r>
            <a:r>
              <a:rPr lang="en-US" kern="1200" dirty="0">
                <a:effectLst/>
              </a:rPr>
              <a:t>in a growing number of jobs.</a:t>
            </a:r>
            <a:r>
              <a:rPr lang="en-US" dirty="0">
                <a:effectLst/>
              </a:rPr>
              <a:t> </a:t>
            </a:r>
            <a:endParaRPr lang="en-US" dirty="0"/>
          </a:p>
          <a:p>
            <a:endParaRPr lang="en-US" dirty="0"/>
          </a:p>
          <a:p>
            <a:r>
              <a:rPr lang="en-US" dirty="0"/>
              <a:t>(2 minutes)</a:t>
            </a:r>
            <a:endParaRPr lang="en-US" dirty="0">
              <a:cs typeface="Calibri"/>
            </a:endParaRPr>
          </a:p>
        </p:txBody>
      </p:sp>
      <p:sp>
        <p:nvSpPr>
          <p:cNvPr id="4" name="Slide Number Placeholder 3"/>
          <p:cNvSpPr>
            <a:spLocks noGrp="1"/>
          </p:cNvSpPr>
          <p:nvPr>
            <p:ph type="sldNum" sz="quarter" idx="5"/>
          </p:nvPr>
        </p:nvSpPr>
        <p:spPr/>
        <p:txBody>
          <a:bodyPr/>
          <a:lstStyle/>
          <a:p>
            <a:fld id="{8236D9A6-1F9C-1D41-93F0-C45702000BBB}" type="slidenum">
              <a:rPr lang="en-US" smtClean="0"/>
              <a:t>4</a:t>
            </a:fld>
            <a:endParaRPr lang="en-US"/>
          </a:p>
        </p:txBody>
      </p:sp>
    </p:spTree>
    <p:extLst>
      <p:ext uri="{BB962C8B-B14F-4D97-AF65-F5344CB8AC3E}">
        <p14:creationId xmlns:p14="http://schemas.microsoft.com/office/powerpoint/2010/main" val="3475289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kern="1200" dirty="0">
                <a:effectLst/>
              </a:rPr>
              <a:t>Key </a:t>
            </a:r>
            <a:r>
              <a:rPr lang="en-US" b="1" dirty="0"/>
              <a:t>points: </a:t>
            </a:r>
            <a:r>
              <a:rPr lang="en-US" kern="1200" dirty="0">
                <a:effectLst/>
              </a:rPr>
              <a:t>Families are natural math role models for their children and can help children develop positive attitudes for learning math.</a:t>
            </a:r>
            <a:r>
              <a:rPr lang="en-US" dirty="0"/>
              <a:t> </a:t>
            </a:r>
          </a:p>
          <a:p>
            <a:r>
              <a:rPr lang="en-US" kern="1200" dirty="0">
                <a:effectLst/>
              </a:rPr>
              <a:t>We want all families to understand the importance of math and feel comfortable and confident in supporting their children </a:t>
            </a:r>
            <a:r>
              <a:rPr lang="en-US" dirty="0"/>
              <a:t>in learning </a:t>
            </a:r>
            <a:r>
              <a:rPr lang="en-US" kern="1200" dirty="0">
                <a:effectLst/>
              </a:rPr>
              <a:t>math.</a:t>
            </a:r>
            <a:r>
              <a:rPr lang="en-US" dirty="0"/>
              <a:t> </a:t>
            </a:r>
            <a:endParaRPr lang="en-US" dirty="0">
              <a:cs typeface="Calibri"/>
            </a:endParaRPr>
          </a:p>
          <a:p>
            <a:endParaRPr lang="en-US" b="1" dirty="0"/>
          </a:p>
          <a:p>
            <a:r>
              <a:rPr lang="en-US" b="1" kern="1200" dirty="0">
                <a:effectLst/>
              </a:rPr>
              <a:t>Recommended script:</a:t>
            </a:r>
            <a:r>
              <a:rPr lang="en-US" kern="1200" dirty="0">
                <a:effectLst/>
              </a:rPr>
              <a:t> As families engage in home activities </a:t>
            </a:r>
            <a:r>
              <a:rPr lang="en-US" dirty="0"/>
              <a:t>like </a:t>
            </a:r>
            <a:r>
              <a:rPr lang="en-US" kern="1200" dirty="0">
                <a:effectLst/>
              </a:rPr>
              <a:t>cooking, grocery shopping, gardening, </a:t>
            </a:r>
            <a:r>
              <a:rPr lang="en-US" dirty="0"/>
              <a:t>and </a:t>
            </a:r>
            <a:r>
              <a:rPr lang="en-US" kern="1200" dirty="0">
                <a:effectLst/>
              </a:rPr>
              <a:t>woodworking, they serve as natural math role models and can </a:t>
            </a:r>
            <a:r>
              <a:rPr lang="en-US" dirty="0"/>
              <a:t>invalidate </a:t>
            </a:r>
            <a:r>
              <a:rPr lang="en-US" kern="1200" dirty="0">
                <a:effectLst/>
              </a:rPr>
              <a:t>stereotypes about who is good at math. Families can also model positive math attitudes and encourage children to try new strategies, persist through challenges, and seek help if needed.</a:t>
            </a:r>
            <a:r>
              <a:rPr lang="en-US" dirty="0"/>
              <a:t> </a:t>
            </a:r>
            <a:endParaRPr lang="en-US" dirty="0">
              <a:ea typeface="+mn-ea"/>
              <a:cs typeface="+mn-cs"/>
            </a:endParaRPr>
          </a:p>
          <a:p>
            <a:r>
              <a:rPr lang="en-US" kern="1200" dirty="0">
                <a:effectLst/>
              </a:rPr>
              <a:t>So tonight, we want you to understand the importance of math and feel comfortable and confident in supporting your children </a:t>
            </a:r>
            <a:r>
              <a:rPr lang="en-US" dirty="0"/>
              <a:t>in learning </a:t>
            </a:r>
            <a:r>
              <a:rPr lang="en-US" kern="1200" dirty="0">
                <a:effectLst/>
              </a:rPr>
              <a:t>math.</a:t>
            </a:r>
            <a:r>
              <a:rPr lang="en-US" dirty="0">
                <a:effectLst/>
              </a:rPr>
              <a:t> </a:t>
            </a:r>
            <a:endParaRPr lang="en-US" dirty="0"/>
          </a:p>
          <a:p>
            <a:endParaRPr lang="en-US" dirty="0"/>
          </a:p>
          <a:p>
            <a:r>
              <a:rPr lang="en-US" dirty="0"/>
              <a:t>(2 minutes)</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8236D9A6-1F9C-1D41-93F0-C45702000BBB}" type="slidenum">
              <a:rPr lang="en-US" smtClean="0"/>
              <a:t>5</a:t>
            </a:fld>
            <a:endParaRPr lang="en-US"/>
          </a:p>
        </p:txBody>
      </p:sp>
    </p:spTree>
    <p:extLst>
      <p:ext uri="{BB962C8B-B14F-4D97-AF65-F5344CB8AC3E}">
        <p14:creationId xmlns:p14="http://schemas.microsoft.com/office/powerpoint/2010/main" val="1506173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Recommended script:</a:t>
            </a:r>
            <a:r>
              <a:rPr lang="en-US" dirty="0"/>
              <a:t> Before we get into the math activities, we think it is important to talk a bit more about how attitudes toward math can influence math learning. </a:t>
            </a:r>
          </a:p>
          <a:p>
            <a:endParaRPr lang="en-US" dirty="0"/>
          </a:p>
          <a:p>
            <a:r>
              <a:rPr lang="en-US" dirty="0"/>
              <a:t>(1 minute)</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8236D9A6-1F9C-1D41-93F0-C45702000BBB}" type="slidenum">
              <a:rPr lang="en-US" smtClean="0"/>
              <a:t>6</a:t>
            </a:fld>
            <a:endParaRPr lang="en-US"/>
          </a:p>
        </p:txBody>
      </p:sp>
    </p:spTree>
    <p:extLst>
      <p:ext uri="{BB962C8B-B14F-4D97-AF65-F5344CB8AC3E}">
        <p14:creationId xmlns:p14="http://schemas.microsoft.com/office/powerpoint/2010/main" val="3535185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kern="1200" dirty="0">
                <a:effectLst/>
              </a:rPr>
              <a:t>Key </a:t>
            </a:r>
            <a:r>
              <a:rPr lang="en-US" b="1" dirty="0"/>
              <a:t>points: </a:t>
            </a:r>
            <a:r>
              <a:rPr lang="en-US" kern="1200" dirty="0">
                <a:effectLst/>
              </a:rPr>
              <a:t>Research has found that an adult’s reactions to a child’s work will </a:t>
            </a:r>
            <a:r>
              <a:rPr lang="en-US" dirty="0"/>
              <a:t>affect </a:t>
            </a:r>
            <a:r>
              <a:rPr lang="en-US" kern="1200" dirty="0">
                <a:effectLst/>
              </a:rPr>
              <a:t>the child’s achievement and attitudes toward the subject.</a:t>
            </a:r>
            <a:r>
              <a:rPr lang="en-US" dirty="0"/>
              <a:t> </a:t>
            </a:r>
            <a:endParaRPr lang="en-US"/>
          </a:p>
          <a:p>
            <a:r>
              <a:rPr lang="en-US" kern="1200" dirty="0">
                <a:effectLst/>
              </a:rPr>
              <a:t>To help children develop positive attitudes toward math and to motivate them to learn math, adults should communicate their confidence in children as math learners, </a:t>
            </a:r>
            <a:r>
              <a:rPr lang="en-US" dirty="0"/>
              <a:t>reinforcing their belief </a:t>
            </a:r>
            <a:r>
              <a:rPr lang="en-US" kern="1200" dirty="0">
                <a:effectLst/>
              </a:rPr>
              <a:t>that all children can learn math.</a:t>
            </a:r>
            <a:r>
              <a:rPr lang="en-US" dirty="0"/>
              <a:t> </a:t>
            </a:r>
          </a:p>
          <a:p>
            <a:endParaRPr lang="en-US" dirty="0">
              <a:cs typeface="Calibri"/>
            </a:endParaRPr>
          </a:p>
          <a:p>
            <a:r>
              <a:rPr lang="en-US" b="1" kern="1200" dirty="0">
                <a:effectLst/>
              </a:rPr>
              <a:t>Recommended script:</a:t>
            </a:r>
            <a:r>
              <a:rPr lang="en-US" kern="1200" dirty="0">
                <a:effectLst/>
              </a:rPr>
              <a:t> When students are learning math, how </a:t>
            </a:r>
            <a:r>
              <a:rPr lang="en-US" dirty="0"/>
              <a:t>we </a:t>
            </a:r>
            <a:r>
              <a:rPr lang="en-US" kern="1200" dirty="0">
                <a:effectLst/>
              </a:rPr>
              <a:t>talk to them about math really matters. Research has found that an adult’s reactions to a child’s work will </a:t>
            </a:r>
            <a:r>
              <a:rPr lang="en-US" dirty="0"/>
              <a:t>affect </a:t>
            </a:r>
            <a:r>
              <a:rPr lang="en-US" kern="1200" dirty="0">
                <a:effectLst/>
              </a:rPr>
              <a:t>the child’s achievement and attitudes toward the subject. For example, if a child is learning something new in math and asks </a:t>
            </a:r>
            <a:r>
              <a:rPr lang="en-US" dirty="0"/>
              <a:t>an adult </a:t>
            </a:r>
            <a:r>
              <a:rPr lang="en-US" kern="1200" dirty="0">
                <a:effectLst/>
              </a:rPr>
              <a:t>for help, some </a:t>
            </a:r>
            <a:r>
              <a:rPr lang="en-US" dirty="0"/>
              <a:t>adults might </a:t>
            </a:r>
            <a:r>
              <a:rPr lang="en-US" kern="1200" dirty="0">
                <a:effectLst/>
              </a:rPr>
              <a:t>react by saying </a:t>
            </a:r>
            <a:r>
              <a:rPr lang="en-US" dirty="0"/>
              <a:t>that </a:t>
            </a:r>
            <a:r>
              <a:rPr lang="en-US" kern="1200" dirty="0">
                <a:effectLst/>
              </a:rPr>
              <a:t>they’re not good at math, or </a:t>
            </a:r>
            <a:r>
              <a:rPr lang="en-US" dirty="0"/>
              <a:t>that </a:t>
            </a:r>
            <a:r>
              <a:rPr lang="en-US" kern="1200" dirty="0">
                <a:effectLst/>
              </a:rPr>
              <a:t>they don’t know how to do the “new math.” While they </a:t>
            </a:r>
            <a:r>
              <a:rPr lang="en-US" dirty="0"/>
              <a:t>might </a:t>
            </a:r>
            <a:r>
              <a:rPr lang="en-US" kern="1200" dirty="0">
                <a:effectLst/>
              </a:rPr>
              <a:t>feel </a:t>
            </a:r>
            <a:r>
              <a:rPr lang="en-US" dirty="0"/>
              <a:t>that </a:t>
            </a:r>
            <a:r>
              <a:rPr lang="en-US" kern="1200" dirty="0">
                <a:effectLst/>
              </a:rPr>
              <a:t>way, it is important for </a:t>
            </a:r>
            <a:r>
              <a:rPr lang="en-US" dirty="0"/>
              <a:t>them </a:t>
            </a:r>
            <a:r>
              <a:rPr lang="en-US" kern="1200" dirty="0">
                <a:effectLst/>
              </a:rPr>
              <a:t>to think about what this communicates to the child. If the </a:t>
            </a:r>
            <a:r>
              <a:rPr lang="en-US" dirty="0"/>
              <a:t>adult family member does not </a:t>
            </a:r>
            <a:r>
              <a:rPr lang="en-US" kern="1200" dirty="0">
                <a:effectLst/>
              </a:rPr>
              <a:t>react positively, how can we expect the child to react positively?</a:t>
            </a:r>
            <a:r>
              <a:rPr lang="en-US" dirty="0"/>
              <a:t> </a:t>
            </a:r>
            <a:endParaRPr lang="en-US" dirty="0">
              <a:cs typeface="Calibri"/>
            </a:endParaRPr>
          </a:p>
          <a:p>
            <a:r>
              <a:rPr lang="en-US" kern="1200" dirty="0">
                <a:effectLst/>
              </a:rPr>
              <a:t>In addition to paying attention to how we react when children ask for help with their work, we need to pay attention to how we communicate our expectations of them. When a child is struggling with math, a parent or teacher </a:t>
            </a:r>
            <a:r>
              <a:rPr lang="en-US" dirty="0"/>
              <a:t>might </a:t>
            </a:r>
            <a:r>
              <a:rPr lang="en-US" kern="1200" dirty="0">
                <a:effectLst/>
              </a:rPr>
              <a:t>try to comfort the student instead of offering strategies </a:t>
            </a:r>
            <a:r>
              <a:rPr lang="en-US" dirty="0"/>
              <a:t>that help them </a:t>
            </a:r>
            <a:r>
              <a:rPr lang="en-US" kern="1200" dirty="0">
                <a:effectLst/>
              </a:rPr>
              <a:t>succeed in math.</a:t>
            </a:r>
            <a:r>
              <a:rPr lang="en-US" dirty="0"/>
              <a:t> </a:t>
            </a:r>
            <a:endParaRPr lang="en-US" dirty="0">
              <a:cs typeface="Calibri"/>
            </a:endParaRPr>
          </a:p>
          <a:p>
            <a:r>
              <a:rPr lang="en-US" kern="1200" dirty="0">
                <a:effectLst/>
              </a:rPr>
              <a:t>For instance, take the phrase we </a:t>
            </a:r>
            <a:r>
              <a:rPr lang="en-US" dirty="0"/>
              <a:t>might </a:t>
            </a:r>
            <a:r>
              <a:rPr lang="en-US" kern="1200" dirty="0">
                <a:effectLst/>
              </a:rPr>
              <a:t>all have heard: “I’m not a math person, but I did all right.” This communicates that you have low expectations of students in math, so why should </a:t>
            </a:r>
            <a:r>
              <a:rPr lang="en-US" dirty="0"/>
              <a:t>the student </a:t>
            </a:r>
            <a:r>
              <a:rPr lang="en-US" kern="1200" dirty="0">
                <a:effectLst/>
              </a:rPr>
              <a:t>try harder? Families can use phrases like “I know this is hard; maybe you can try another way to solve the problem?” or “I know this is hard, but you are learning something new, and sometimes that takes a lot of work.”</a:t>
            </a:r>
            <a:r>
              <a:rPr lang="en-US" dirty="0"/>
              <a:t> </a:t>
            </a:r>
          </a:p>
          <a:p>
            <a:endParaRPr lang="en-US" dirty="0"/>
          </a:p>
          <a:p>
            <a:r>
              <a:rPr lang="en-US" dirty="0"/>
              <a:t>(3 minutes)</a:t>
            </a:r>
          </a:p>
        </p:txBody>
      </p:sp>
      <p:sp>
        <p:nvSpPr>
          <p:cNvPr id="4" name="Slide Number Placeholder 3"/>
          <p:cNvSpPr>
            <a:spLocks noGrp="1"/>
          </p:cNvSpPr>
          <p:nvPr>
            <p:ph type="sldNum" sz="quarter" idx="5"/>
          </p:nvPr>
        </p:nvSpPr>
        <p:spPr/>
        <p:txBody>
          <a:bodyPr/>
          <a:lstStyle/>
          <a:p>
            <a:fld id="{8236D9A6-1F9C-1D41-93F0-C45702000BBB}" type="slidenum">
              <a:rPr lang="en-US" smtClean="0"/>
              <a:t>7</a:t>
            </a:fld>
            <a:endParaRPr lang="en-US"/>
          </a:p>
        </p:txBody>
      </p:sp>
    </p:spTree>
    <p:extLst>
      <p:ext uri="{BB962C8B-B14F-4D97-AF65-F5344CB8AC3E}">
        <p14:creationId xmlns:p14="http://schemas.microsoft.com/office/powerpoint/2010/main" val="2008850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Key point(s): </a:t>
            </a:r>
            <a:r>
              <a:rPr lang="en-US" sz="1200" kern="1200" dirty="0">
                <a:solidFill>
                  <a:schemeClr val="tx1"/>
                </a:solidFill>
                <a:effectLst/>
                <a:latin typeface="+mn-lt"/>
                <a:ea typeface="+mn-ea"/>
                <a:cs typeface="+mn-cs"/>
              </a:rPr>
              <a:t>Demonstrating a growth mindset, the belief that people can achieve more through hard work, can help children persist through learning challenges and recognize that anyone can learn math with the right support.</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Recommended script:</a:t>
            </a:r>
            <a:r>
              <a:rPr lang="en-US" sz="1200" kern="1200" dirty="0">
                <a:solidFill>
                  <a:schemeClr val="tx1"/>
                </a:solidFill>
                <a:effectLst/>
                <a:latin typeface="+mn-lt"/>
                <a:ea typeface="+mn-ea"/>
                <a:cs typeface="+mn-cs"/>
              </a:rPr>
              <a:t> When we are engaging children in math, it is important to reflect on how we are approaching the subject and the attitudes we hold about math. We categorize these attitudes in two ways: a fixed mindset and a growth mindset.</a:t>
            </a:r>
          </a:p>
          <a:p>
            <a:r>
              <a:rPr lang="en-US" sz="1200" kern="1200" dirty="0">
                <a:solidFill>
                  <a:schemeClr val="tx1"/>
                </a:solidFill>
                <a:effectLst/>
                <a:latin typeface="+mn-lt"/>
                <a:ea typeface="+mn-ea"/>
                <a:cs typeface="+mn-cs"/>
              </a:rPr>
              <a:t>When someone has a fixed mindset, she believes her accomplishments are based on some innate traits and that her successes are made with little to no effort and are based on her intelligence. People just are the way they are. Successful people are born to be successful. Math people are born to be math people.</a:t>
            </a:r>
          </a:p>
          <a:p>
            <a:endParaRPr lang="en-US" dirty="0"/>
          </a:p>
          <a:p>
            <a:r>
              <a:rPr lang="en-US" sz="1200" kern="1200" dirty="0">
                <a:solidFill>
                  <a:schemeClr val="tx1"/>
                </a:solidFill>
                <a:effectLst/>
                <a:latin typeface="+mn-lt"/>
                <a:ea typeface="+mn-ea"/>
                <a:cs typeface="+mn-cs"/>
              </a:rPr>
              <a:t>With a growth mindset, people believe they have the ability achieve more through hard work. While intelligence and innate traits may play a part, success is a result of hard work, good strategies, and time spent on a task or subject. Successful people are not born, they are made. </a:t>
            </a:r>
          </a:p>
          <a:p>
            <a:endParaRPr lang="en-US" dirty="0"/>
          </a:p>
          <a:p>
            <a:r>
              <a:rPr lang="en-US" sz="1200" kern="1200" dirty="0">
                <a:solidFill>
                  <a:schemeClr val="tx1"/>
                </a:solidFill>
                <a:effectLst/>
                <a:latin typeface="+mn-lt"/>
                <a:ea typeface="+mn-ea"/>
                <a:cs typeface="+mn-cs"/>
              </a:rPr>
              <a:t>Often, adults talk about the ability to learn math as something that is fixed within a child, possibly using phrases that sound reassuring, such as “You completed that problem because you are really smart” or “You're good at so many other things, maybe math just isn’t your subject.” However, these phrases are not a good way to encourage young children. They are promoting the fixed mindset. Phrases such as “You completed the most difficult problem. I bet you worked really hard at it,” or “I know you are struggling with math, maybe you need to try a new strategy/study method to get better” are phrases that promote a growth mindset.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main message is that we want to praise children’s persistence in learning and to recognize that anyone can be a math person with the right support. </a:t>
            </a:r>
          </a:p>
          <a:p>
            <a:endParaRPr lang="en-US" dirty="0"/>
          </a:p>
          <a:p>
            <a:r>
              <a:rPr lang="en-US"/>
              <a:t>(3 minutes)</a:t>
            </a:r>
          </a:p>
          <a:p>
            <a:pPr>
              <a:spcAft>
                <a:spcPts val="400"/>
              </a:spcAft>
            </a:pP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8236D9A6-1F9C-1D41-93F0-C45702000BBB}" type="slidenum">
              <a:rPr lang="en-US" smtClean="0"/>
              <a:t>8</a:t>
            </a:fld>
            <a:endParaRPr lang="en-US"/>
          </a:p>
        </p:txBody>
      </p:sp>
    </p:spTree>
    <p:extLst>
      <p:ext uri="{BB962C8B-B14F-4D97-AF65-F5344CB8AC3E}">
        <p14:creationId xmlns:p14="http://schemas.microsoft.com/office/powerpoint/2010/main" val="3217895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kern="1200">
                <a:effectLst/>
              </a:rPr>
              <a:t>Key point</a:t>
            </a:r>
            <a:r>
              <a:rPr lang="en-US" b="1"/>
              <a:t>:</a:t>
            </a:r>
            <a:r>
              <a:rPr lang="en-US"/>
              <a:t> </a:t>
            </a:r>
            <a:r>
              <a:rPr lang="en-US" kern="1200">
                <a:effectLst/>
              </a:rPr>
              <a:t>Adults can help children develop a growth mindset for learning math through the words and phrases they use. </a:t>
            </a:r>
            <a:endParaRPr lang="en-US"/>
          </a:p>
          <a:p>
            <a:endParaRPr lang="en-US" dirty="0"/>
          </a:p>
          <a:p>
            <a:r>
              <a:rPr lang="en-US" b="1" kern="1200">
                <a:effectLst/>
              </a:rPr>
              <a:t>Recommended script:</a:t>
            </a:r>
            <a:r>
              <a:rPr lang="en-US" kern="1200">
                <a:effectLst/>
              </a:rPr>
              <a:t> Now let’s look at some different phrases. Read each phrase on the screen and discuss it with the person next to you. Which one promotes a growth mindset? </a:t>
            </a:r>
            <a:endParaRPr lang="en-US"/>
          </a:p>
          <a:p>
            <a:r>
              <a:rPr lang="en-US" kern="1200">
                <a:effectLst/>
              </a:rPr>
              <a:t>It is important to notice the </a:t>
            </a:r>
            <a:r>
              <a:rPr lang="en-US"/>
              <a:t>different </a:t>
            </a:r>
            <a:r>
              <a:rPr lang="en-US" kern="1200">
                <a:effectLst/>
              </a:rPr>
              <a:t>strategies children are </a:t>
            </a:r>
            <a:r>
              <a:rPr lang="en-US"/>
              <a:t>using to solve </a:t>
            </a:r>
            <a:r>
              <a:rPr lang="en-US" kern="1200">
                <a:effectLst/>
              </a:rPr>
              <a:t>problems. You can ask questions such as:</a:t>
            </a:r>
            <a:r>
              <a:rPr lang="en-US"/>
              <a:t> </a:t>
            </a:r>
            <a:endParaRPr lang="en-US">
              <a:ea typeface="+mn-ea"/>
              <a:cs typeface="+mn-cs"/>
            </a:endParaRPr>
          </a:p>
          <a:p>
            <a:pPr marL="285750" indent="-285750">
              <a:buFont typeface="Arial"/>
              <a:buChar char="•"/>
            </a:pPr>
            <a:r>
              <a:rPr lang="en-US" kern="1200">
                <a:effectLst/>
              </a:rPr>
              <a:t>What problem-solving skills did you use for this problem? </a:t>
            </a:r>
            <a:r>
              <a:rPr lang="en-US"/>
              <a:t>Can you try </a:t>
            </a:r>
            <a:r>
              <a:rPr lang="en-US" kern="1200">
                <a:effectLst/>
              </a:rPr>
              <a:t>a different strategy?</a:t>
            </a:r>
            <a:endParaRPr lang="en-US"/>
          </a:p>
          <a:p>
            <a:pPr marL="285750" indent="-285750">
              <a:buFont typeface="Arial"/>
              <a:buChar char="•"/>
            </a:pPr>
            <a:r>
              <a:rPr lang="en-US" kern="1200">
                <a:effectLst/>
              </a:rPr>
              <a:t>On a scale of 1 to 10, with 10 being the hardest you've ever tried to do something, how much effort did you put into this task?</a:t>
            </a:r>
            <a:endParaRPr lang="en-US"/>
          </a:p>
          <a:p>
            <a:endParaRPr lang="en-US" dirty="0"/>
          </a:p>
          <a:p>
            <a:r>
              <a:rPr lang="en-US"/>
              <a:t>(1 minute)</a:t>
            </a:r>
          </a:p>
        </p:txBody>
      </p:sp>
      <p:sp>
        <p:nvSpPr>
          <p:cNvPr id="4" name="Slide Number Placeholder 3"/>
          <p:cNvSpPr>
            <a:spLocks noGrp="1"/>
          </p:cNvSpPr>
          <p:nvPr>
            <p:ph type="sldNum" sz="quarter" idx="5"/>
          </p:nvPr>
        </p:nvSpPr>
        <p:spPr/>
        <p:txBody>
          <a:bodyPr/>
          <a:lstStyle/>
          <a:p>
            <a:fld id="{CCA9A9FD-F91A-9D4E-A797-3B3AF3D4F154}" type="slidenum">
              <a:rPr lang="en-US" smtClean="0"/>
              <a:t>9</a:t>
            </a:fld>
            <a:endParaRPr lang="en-US"/>
          </a:p>
        </p:txBody>
      </p:sp>
    </p:spTree>
    <p:extLst>
      <p:ext uri="{BB962C8B-B14F-4D97-AF65-F5344CB8AC3E}">
        <p14:creationId xmlns:p14="http://schemas.microsoft.com/office/powerpoint/2010/main" val="880373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5A6C9-44F8-484D-95F4-5B5CF48E85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613D99-06C7-4D5E-A325-E56047D590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43E033-595F-4EC6-ACC9-D1520C05B3C2}"/>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5" name="Footer Placeholder 4">
            <a:extLst>
              <a:ext uri="{FF2B5EF4-FFF2-40B4-BE49-F238E27FC236}">
                <a16:creationId xmlns:a16="http://schemas.microsoft.com/office/drawing/2014/main" id="{2F73502C-96FE-419B-B0BD-D0B422E8CB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6697C6-4003-4845-A486-277FAAF23EE1}"/>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336393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ED6BA-20C7-4B31-B0FB-23510C0142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530630-EE18-4F39-989F-A0F82D27E6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480132-16AD-4654-A5D0-485A6609F98D}"/>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5" name="Footer Placeholder 4">
            <a:extLst>
              <a:ext uri="{FF2B5EF4-FFF2-40B4-BE49-F238E27FC236}">
                <a16:creationId xmlns:a16="http://schemas.microsoft.com/office/drawing/2014/main" id="{4FF1FB2F-66BD-4BEA-B02D-FC546FB63A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EF3DCC-CB43-4848-883C-438FCA84EF2E}"/>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1154419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FCCA42-0C07-4534-BC02-974EC8F8C8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7E5CD1-2B5E-40CC-82C2-7DF343E7E9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E33FF4-E5B8-4BD2-B6BB-AB9C59B92DF3}"/>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5" name="Footer Placeholder 4">
            <a:extLst>
              <a:ext uri="{FF2B5EF4-FFF2-40B4-BE49-F238E27FC236}">
                <a16:creationId xmlns:a16="http://schemas.microsoft.com/office/drawing/2014/main" id="{8777776A-89B9-4F05-B77B-85BE481F2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4F7875-BC4F-4C88-B750-EDB65C325675}"/>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199318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D4CDE-E09C-42F7-B59F-745C8A53B9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D23240-A364-47CC-AF18-9284C0BBE9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CC5E0-C3CD-451F-9E45-34F2766F2635}"/>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5" name="Footer Placeholder 4">
            <a:extLst>
              <a:ext uri="{FF2B5EF4-FFF2-40B4-BE49-F238E27FC236}">
                <a16:creationId xmlns:a16="http://schemas.microsoft.com/office/drawing/2014/main" id="{61441093-0332-4F2A-B51A-B5F48E3E2D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A87D8-3D18-48AE-811D-07DEBC895F81}"/>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2446011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933CD-E71A-4828-B8B3-6CEAEDF0DB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BFC95C-10E6-4192-BC75-284F5535FB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ED4076-14F1-4196-A043-2837DEFBE7FC}"/>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5" name="Footer Placeholder 4">
            <a:extLst>
              <a:ext uri="{FF2B5EF4-FFF2-40B4-BE49-F238E27FC236}">
                <a16:creationId xmlns:a16="http://schemas.microsoft.com/office/drawing/2014/main" id="{828A44AE-DAF2-4500-8208-7CBA328DE5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57750A-02A7-4969-93BD-0680BD7F24BD}"/>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2122816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D972-F7CB-4B92-8D38-79F896D149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D0053B-885C-4B2D-83D3-1C5CC2A38E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CD547F-8885-4CB2-A70F-03558AA97C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94DDFE-352D-40F6-8C07-DEBAE6712DFE}"/>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6" name="Footer Placeholder 5">
            <a:extLst>
              <a:ext uri="{FF2B5EF4-FFF2-40B4-BE49-F238E27FC236}">
                <a16:creationId xmlns:a16="http://schemas.microsoft.com/office/drawing/2014/main" id="{A8B1C588-BECF-4FE7-B14A-C454D9929A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ACA7A4-9F53-4168-8382-8742D9625D54}"/>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692464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90A44-850E-425E-B695-C71DDDA63B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A933D8-B710-4D7E-AF4E-4FB66474D0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14B25F-8FCE-4F05-B245-F90F5886D5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39DAE2-ABC4-4AD9-9BAE-50F7F8966F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327EBD-04F2-48C8-8D09-7EB0D7BB64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5E548C-9A46-4040-AD93-48498E598776}"/>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8" name="Footer Placeholder 7">
            <a:extLst>
              <a:ext uri="{FF2B5EF4-FFF2-40B4-BE49-F238E27FC236}">
                <a16:creationId xmlns:a16="http://schemas.microsoft.com/office/drawing/2014/main" id="{1CEB2ECD-82F7-40B3-9A10-C6337C1CE3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CB702B-78EF-4320-83BC-7E161CE828DB}"/>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2043790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E0DE-A18F-42CC-8256-FC7BA5889B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A3072D-FC2E-4FE0-AB88-A30F47061959}"/>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4" name="Footer Placeholder 3">
            <a:extLst>
              <a:ext uri="{FF2B5EF4-FFF2-40B4-BE49-F238E27FC236}">
                <a16:creationId xmlns:a16="http://schemas.microsoft.com/office/drawing/2014/main" id="{4663C0C8-1303-4F31-A365-43D0022844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26B1C4-BADA-402C-AA5F-416FCD29E771}"/>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448351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572E78-DBB4-4CED-9A94-245E1114DE86}"/>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3" name="Footer Placeholder 2">
            <a:extLst>
              <a:ext uri="{FF2B5EF4-FFF2-40B4-BE49-F238E27FC236}">
                <a16:creationId xmlns:a16="http://schemas.microsoft.com/office/drawing/2014/main" id="{470D2B5D-30DD-4AE6-B451-9943AD26F9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E932C8-546F-4E36-A40E-173C9B4A882E}"/>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142176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645CA-7DFD-48ED-BF08-3ED4E514BC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5019B15-2448-466E-8C5A-C14AA86819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5634CF-889B-44D5-8C04-C4C1B595C9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A2416E-214C-4461-9479-2AD52153AA21}"/>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6" name="Footer Placeholder 5">
            <a:extLst>
              <a:ext uri="{FF2B5EF4-FFF2-40B4-BE49-F238E27FC236}">
                <a16:creationId xmlns:a16="http://schemas.microsoft.com/office/drawing/2014/main" id="{83A09DAD-2486-4DA8-B161-6AE6965125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FEA2AB-A3A8-406B-A2B1-A6E5D67B640B}"/>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130168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8CB0A-863E-43B0-92F9-719FD60B87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BE209A-104B-43A1-A6E6-D0665B8AE3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D81843-03F6-4C27-A457-787987A7BF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8A2D0-8ACB-472D-A5A1-09F93BF51FA5}"/>
              </a:ext>
            </a:extLst>
          </p:cNvPr>
          <p:cNvSpPr>
            <a:spLocks noGrp="1"/>
          </p:cNvSpPr>
          <p:nvPr>
            <p:ph type="dt" sz="half" idx="10"/>
          </p:nvPr>
        </p:nvSpPr>
        <p:spPr/>
        <p:txBody>
          <a:bodyPr/>
          <a:lstStyle/>
          <a:p>
            <a:fld id="{C1CFF077-864C-4EBB-9D39-0D0A7E900EC2}" type="datetimeFigureOut">
              <a:rPr lang="en-US" smtClean="0"/>
              <a:t>11/10/21</a:t>
            </a:fld>
            <a:endParaRPr lang="en-US"/>
          </a:p>
        </p:txBody>
      </p:sp>
      <p:sp>
        <p:nvSpPr>
          <p:cNvPr id="6" name="Footer Placeholder 5">
            <a:extLst>
              <a:ext uri="{FF2B5EF4-FFF2-40B4-BE49-F238E27FC236}">
                <a16:creationId xmlns:a16="http://schemas.microsoft.com/office/drawing/2014/main" id="{D2F43077-3D9E-409C-90C9-15050D6B74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038072-06D3-4098-83DC-F089FCAFFB08}"/>
              </a:ext>
            </a:extLst>
          </p:cNvPr>
          <p:cNvSpPr>
            <a:spLocks noGrp="1"/>
          </p:cNvSpPr>
          <p:nvPr>
            <p:ph type="sldNum" sz="quarter" idx="12"/>
          </p:nvPr>
        </p:nvSpPr>
        <p:spPr/>
        <p:txBody>
          <a:bodyPr/>
          <a:lstStyle/>
          <a:p>
            <a:fld id="{A461EA90-0848-4AD0-90AD-7E89C066EB31}" type="slidenum">
              <a:rPr lang="en-US" smtClean="0"/>
              <a:t>‹#›</a:t>
            </a:fld>
            <a:endParaRPr lang="en-US"/>
          </a:p>
        </p:txBody>
      </p:sp>
    </p:spTree>
    <p:extLst>
      <p:ext uri="{BB962C8B-B14F-4D97-AF65-F5344CB8AC3E}">
        <p14:creationId xmlns:p14="http://schemas.microsoft.com/office/powerpoint/2010/main" val="3570140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861AEE-001A-4495-B3BC-A84E532B89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B6330C-F15C-47E5-B447-EFCCA7CF71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DD9F4C-E4C5-4048-B289-C2E2DB76A5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FF077-864C-4EBB-9D39-0D0A7E900EC2}" type="datetimeFigureOut">
              <a:rPr lang="en-US" smtClean="0"/>
              <a:t>11/10/21</a:t>
            </a:fld>
            <a:endParaRPr lang="en-US"/>
          </a:p>
        </p:txBody>
      </p:sp>
      <p:sp>
        <p:nvSpPr>
          <p:cNvPr id="5" name="Footer Placeholder 4">
            <a:extLst>
              <a:ext uri="{FF2B5EF4-FFF2-40B4-BE49-F238E27FC236}">
                <a16:creationId xmlns:a16="http://schemas.microsoft.com/office/drawing/2014/main" id="{4BB8BF5E-E0AD-41DA-AC74-B783CC0AF0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533D98-69E0-47E8-AAD0-575EBF2E04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61EA90-0848-4AD0-90AD-7E89C066EB31}" type="slidenum">
              <a:rPr lang="en-US" smtClean="0"/>
              <a:t>‹#›</a:t>
            </a:fld>
            <a:endParaRPr lang="en-US"/>
          </a:p>
        </p:txBody>
      </p:sp>
    </p:spTree>
    <p:extLst>
      <p:ext uri="{BB962C8B-B14F-4D97-AF65-F5344CB8AC3E}">
        <p14:creationId xmlns:p14="http://schemas.microsoft.com/office/powerpoint/2010/main" val="561131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es.ed.gov/ncee/edlabs/projects/project.asp?projectID=668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pxhere.com/en/photo/143903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3.xml.rels><?xml version="1.0" encoding="UTF-8" standalone="yes"?>
<Relationships xmlns="http://schemas.openxmlformats.org/package/2006/relationships"><Relationship Id="rId3" Type="http://schemas.openxmlformats.org/officeDocument/2006/relationships/hyperlink" Target="https://www.achieve.org/files/50-state-06-Final.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eric.ed.gov/?id=ED552898" TargetMode="External"/><Relationship Id="rId5" Type="http://schemas.openxmlformats.org/officeDocument/2006/relationships/hyperlink" Target="https://doi.org/10.1037/0012-1649.43.6.1428" TargetMode="External"/><Relationship Id="rId4" Type="http://schemas.openxmlformats.org/officeDocument/2006/relationships/hyperlink" Target="https://www.growthmindsetmaths.com/uploads/2/3/7/7/23776169/mindset_and_math_science_achievement_-_nov_2013.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ies.ed.gov/ncee/edlabs/infographics/pdf/REL_AP_Supporting_Your_Child_in_Developing_Math_Skills_for_Future_Success.pdf"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ies.ed.gov/ncee/edlabs/infographics/pdf/REL_AP_Supporting_Your_Child_in_Developing_Math_Skills_for_Future_Success.pdf"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86ED5B9A-5587-4D90-AB41-D4EF69AF02E1}"/>
              </a:ext>
            </a:extLst>
          </p:cNvPr>
          <p:cNvSpPr>
            <a:spLocks noGrp="1"/>
          </p:cNvSpPr>
          <p:nvPr>
            <p:ph type="title"/>
          </p:nvPr>
        </p:nvSpPr>
        <p:spPr/>
        <p:txBody>
          <a:bodyPr/>
          <a:lstStyle/>
          <a:p>
            <a:r>
              <a:rPr lang="en-US" dirty="0"/>
              <a:t>Introduction</a:t>
            </a:r>
          </a:p>
        </p:txBody>
      </p:sp>
      <p:sp>
        <p:nvSpPr>
          <p:cNvPr id="5" name="Content Placeholder 2" descr="https://ies.ed.gov/ncee/edlabs/regions/appalachia/events/materials/12-08-20_Workshop-1_student-engage_slides_acc.pdf">
            <a:extLst>
              <a:ext uri="{FF2B5EF4-FFF2-40B4-BE49-F238E27FC236}">
                <a16:creationId xmlns:a16="http://schemas.microsoft.com/office/drawing/2014/main" id="{3B19CD62-89B9-4EAC-BEA4-19E68F482D80}"/>
              </a:ext>
            </a:extLst>
          </p:cNvPr>
          <p:cNvSpPr>
            <a:spLocks noGrp="1"/>
          </p:cNvSpPr>
          <p:nvPr>
            <p:ph idx="1"/>
          </p:nvPr>
        </p:nvSpPr>
        <p:spPr>
          <a:xfrm>
            <a:off x="838200" y="827768"/>
            <a:ext cx="10515600" cy="5349195"/>
          </a:xfrm>
        </p:spPr>
        <p:txBody>
          <a:bodyPr vert="horz" lIns="91440" tIns="45720" rIns="91440" bIns="45720" rtlCol="0" anchor="t">
            <a:noAutofit/>
          </a:bodyPr>
          <a:lstStyle/>
          <a:p>
            <a:pPr marL="0" indent="0">
              <a:lnSpc>
                <a:spcPct val="100000"/>
              </a:lnSpc>
              <a:spcAft>
                <a:spcPts val="1200"/>
              </a:spcAft>
              <a:buNone/>
            </a:pPr>
            <a:r>
              <a:rPr lang="en-US" sz="2200" dirty="0"/>
              <a:t>This presentation was prepared for the Institute of Education Sciences (IES) under Contract ED-IES-17-C-0004 by the Regional Educational Laboratory (REL) Appalachia administered by SRI International. The content of the presentation does not necessarily reflect the views or policies of IES or the U.S. Department of Education nor does mention of trade names, commercial products, or organizations imply endorsement by the U.S. Government. </a:t>
            </a:r>
          </a:p>
          <a:p>
            <a:pPr marL="0" indent="0">
              <a:lnSpc>
                <a:spcPct val="100000"/>
              </a:lnSpc>
              <a:spcAft>
                <a:spcPts val="1200"/>
              </a:spcAft>
              <a:buNone/>
            </a:pPr>
            <a:r>
              <a:rPr lang="en-US" sz="2200" dirty="0"/>
              <a:t>The original version of the presentation can be found on the IES website here: </a:t>
            </a:r>
            <a:r>
              <a:rPr lang="en-US" sz="2200" dirty="0">
                <a:hlinkClick r:id="rId3" tooltip="Community Math Nights Facilitators' Toolkit"/>
              </a:rPr>
              <a:t>https://ies.ed.gov/ncee/edlabs/projects/project.asp?projectID=6685</a:t>
            </a:r>
            <a:r>
              <a:rPr lang="en-US" sz="2200" dirty="0"/>
              <a:t> </a:t>
            </a:r>
          </a:p>
          <a:p>
            <a:pPr marL="0" indent="0">
              <a:lnSpc>
                <a:spcPct val="100000"/>
              </a:lnSpc>
              <a:spcAft>
                <a:spcPts val="1200"/>
              </a:spcAft>
              <a:buNone/>
            </a:pPr>
            <a:r>
              <a:rPr lang="en-US" sz="2200" dirty="0"/>
              <a:t>If you plan to use these slides to facilitate a training or professional development session, please retain this disclaimer at the beginning of the presentation, even if you choose to add your organization’s logo or revise the slides to meet the needs of your audience. In the occurrence that changes are made, please add a note that: Amendments to the original slides have been made as necessary in order to specifically address the purpose of this presentation.</a:t>
            </a:r>
          </a:p>
        </p:txBody>
      </p:sp>
    </p:spTree>
    <p:extLst>
      <p:ext uri="{BB962C8B-B14F-4D97-AF65-F5344CB8AC3E}">
        <p14:creationId xmlns:p14="http://schemas.microsoft.com/office/powerpoint/2010/main" val="3261751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336E1-9592-4C8C-8566-E649C94AA30E}"/>
              </a:ext>
            </a:extLst>
          </p:cNvPr>
          <p:cNvSpPr>
            <a:spLocks noGrp="1"/>
          </p:cNvSpPr>
          <p:nvPr>
            <p:ph type="title"/>
          </p:nvPr>
        </p:nvSpPr>
        <p:spPr/>
        <p:txBody>
          <a:bodyPr/>
          <a:lstStyle/>
          <a:p>
            <a:pPr algn="ctr" rtl="0" eaLnBrk="1" latinLnBrk="0" hangingPunct="1"/>
            <a:r>
              <a:rPr lang="en-US" sz="5400" kern="1200" dirty="0">
                <a:ln>
                  <a:noFill/>
                </a:ln>
                <a:solidFill>
                  <a:srgbClr val="000000"/>
                </a:solidFill>
                <a:effectLst>
                  <a:outerShdw blurRad="38100" dist="19050" dir="2700000" algn="tl" rotWithShape="0">
                    <a:schemeClr val="dk1">
                      <a:alpha val="40000"/>
                    </a:schemeClr>
                  </a:outerShdw>
                </a:effectLst>
                <a:latin typeface="Calibri" panose="020F0502020204030204" pitchFamily="34" charset="0"/>
                <a:ea typeface="+mn-ea"/>
                <a:cs typeface="+mn-cs"/>
              </a:rPr>
              <a:t>Praise effort and learning</a:t>
            </a:r>
            <a:endParaRPr lang="en-US" dirty="0"/>
          </a:p>
        </p:txBody>
      </p:sp>
      <p:sp>
        <p:nvSpPr>
          <p:cNvPr id="7" name="Content Placeholder 6">
            <a:extLst>
              <a:ext uri="{FF2B5EF4-FFF2-40B4-BE49-F238E27FC236}">
                <a16:creationId xmlns:a16="http://schemas.microsoft.com/office/drawing/2014/main" id="{81EB3A21-0884-4EFC-AEE0-6F854D036E92}"/>
              </a:ext>
            </a:extLst>
          </p:cNvPr>
          <p:cNvSpPr>
            <a:spLocks noGrp="1"/>
          </p:cNvSpPr>
          <p:nvPr>
            <p:ph sz="half" idx="2"/>
          </p:nvPr>
        </p:nvSpPr>
        <p:spPr>
          <a:xfrm>
            <a:off x="602618" y="1799279"/>
            <a:ext cx="5181600" cy="4392763"/>
          </a:xfr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marL="742950" indent="-742950">
              <a:buFont typeface="+mj-lt"/>
              <a:buAutoNum type="arabicPeriod"/>
            </a:pPr>
            <a:endParaRPr lang="en-US" sz="3600" dirty="0"/>
          </a:p>
          <a:p>
            <a:pPr marL="742950" indent="-742950">
              <a:buFont typeface="+mj-lt"/>
              <a:buAutoNum type="arabicPeriod"/>
            </a:pPr>
            <a:r>
              <a:rPr lang="en-US" sz="3600" dirty="0"/>
              <a:t>You got a higher grade on this assignment. You must have worked really hard.</a:t>
            </a:r>
          </a:p>
        </p:txBody>
      </p:sp>
      <p:sp>
        <p:nvSpPr>
          <p:cNvPr id="5" name="Content Placeholder 4">
            <a:extLst>
              <a:ext uri="{FF2B5EF4-FFF2-40B4-BE49-F238E27FC236}">
                <a16:creationId xmlns:a16="http://schemas.microsoft.com/office/drawing/2014/main" id="{E8A16B86-2CCB-4441-B04A-2C8D317B93D7}"/>
              </a:ext>
            </a:extLst>
          </p:cNvPr>
          <p:cNvSpPr>
            <a:spLocks noGrp="1"/>
          </p:cNvSpPr>
          <p:nvPr>
            <p:ph sz="half" idx="1"/>
          </p:nvPr>
        </p:nvSpPr>
        <p:spPr>
          <a:xfrm>
            <a:off x="6416730" y="1796610"/>
            <a:ext cx="5181600" cy="4395432"/>
          </a:xfr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marL="742950" indent="-742950">
              <a:buFont typeface="+mj-lt"/>
              <a:buAutoNum type="arabicPeriod" startAt="2"/>
            </a:pPr>
            <a:endParaRPr lang="en-US" sz="3600" dirty="0"/>
          </a:p>
          <a:p>
            <a:pPr marL="742950" indent="-742950">
              <a:buFont typeface="+mj-lt"/>
              <a:buAutoNum type="arabicPeriod" startAt="2"/>
            </a:pPr>
            <a:r>
              <a:rPr lang="en-US" sz="3600" dirty="0"/>
              <a:t>You got a higher grade on this assignment. You must be really smart.</a:t>
            </a:r>
          </a:p>
        </p:txBody>
      </p:sp>
      <p:pic>
        <p:nvPicPr>
          <p:cNvPr id="10" name="Graphic 9" descr="Checkmark indicating item 1 is the correct response">
            <a:extLst>
              <a:ext uri="{FF2B5EF4-FFF2-40B4-BE49-F238E27FC236}">
                <a16:creationId xmlns:a16="http://schemas.microsoft.com/office/drawing/2014/main" id="{8ACDFFD7-7B8A-490E-BCB9-C34A0098DE7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88228" y="3986840"/>
            <a:ext cx="2205202" cy="2205202"/>
          </a:xfrm>
          <a:prstGeom prst="rect">
            <a:avLst/>
          </a:prstGeom>
        </p:spPr>
      </p:pic>
    </p:spTree>
    <p:extLst>
      <p:ext uri="{BB962C8B-B14F-4D97-AF65-F5344CB8AC3E}">
        <p14:creationId xmlns:p14="http://schemas.microsoft.com/office/powerpoint/2010/main" val="230754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8529C-9E2D-374C-9BE0-41A3A1627CA0}"/>
              </a:ext>
            </a:extLst>
          </p:cNvPr>
          <p:cNvSpPr>
            <a:spLocks noGrp="1"/>
          </p:cNvSpPr>
          <p:nvPr>
            <p:ph type="title"/>
          </p:nvPr>
        </p:nvSpPr>
        <p:spPr>
          <a:xfrm>
            <a:off x="589559" y="657638"/>
            <a:ext cx="4599427" cy="1326610"/>
          </a:xfrm>
        </p:spPr>
        <p:txBody>
          <a:bodyPr vert="horz" lIns="91440" tIns="45720" rIns="91440" bIns="45720" rtlCol="0" anchor="ctr">
            <a:noAutofit/>
          </a:bodyPr>
          <a:lstStyle/>
          <a:p>
            <a:r>
              <a:rPr lang="en-US" sz="4800" dirty="0"/>
              <a:t>Capitalize on the power of "yet"</a:t>
            </a:r>
          </a:p>
        </p:txBody>
      </p:sp>
      <p:sp>
        <p:nvSpPr>
          <p:cNvPr id="5" name="Content Placeholder 4">
            <a:extLst>
              <a:ext uri="{FF2B5EF4-FFF2-40B4-BE49-F238E27FC236}">
                <a16:creationId xmlns:a16="http://schemas.microsoft.com/office/drawing/2014/main" id="{20D2BD49-2AB9-4440-8D64-D7774EB3E88A}"/>
              </a:ext>
            </a:extLst>
          </p:cNvPr>
          <p:cNvSpPr>
            <a:spLocks noGrp="1"/>
          </p:cNvSpPr>
          <p:nvPr>
            <p:ph sz="half" idx="2"/>
          </p:nvPr>
        </p:nvSpPr>
        <p:spPr>
          <a:xfrm>
            <a:off x="570400" y="2340665"/>
            <a:ext cx="4392366" cy="3999905"/>
          </a:xfrm>
        </p:spPr>
        <p:txBody>
          <a:bodyPr vert="horz" lIns="91440" tIns="45720" rIns="91440" bIns="45720" rtlCol="0" anchor="ctr">
            <a:normAutofit/>
          </a:bodyPr>
          <a:lstStyle/>
          <a:p>
            <a:r>
              <a:rPr lang="en-US" sz="2600" dirty="0"/>
              <a:t>I’m so disappointed! I worked really hard and still didn’t get an A on the assignment. </a:t>
            </a:r>
          </a:p>
          <a:p>
            <a:endParaRPr lang="en-US" sz="2600" dirty="0"/>
          </a:p>
          <a:p>
            <a:r>
              <a:rPr lang="en-US" sz="2600" dirty="0"/>
              <a:t>You didn’t get an A </a:t>
            </a:r>
            <a:r>
              <a:rPr lang="en-US" sz="2600" u="sng" dirty="0"/>
              <a:t>yet</a:t>
            </a:r>
            <a:r>
              <a:rPr lang="en-US" sz="2600" dirty="0"/>
              <a:t>. You learned so much and are now more prepared for the next assignment. Ask your teacher for suggestions on how to improve.</a:t>
            </a:r>
            <a:endParaRPr lang="en-US" sz="2600" dirty="0">
              <a:cs typeface="Calibri"/>
            </a:endParaRPr>
          </a:p>
        </p:txBody>
      </p:sp>
      <p:grpSp>
        <p:nvGrpSpPr>
          <p:cNvPr id="23" name="Group 2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4" name="Rectangle 2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Content Placeholder 15" descr="&quot; &quot;">
            <a:extLst>
              <a:ext uri="{FF2B5EF4-FFF2-40B4-BE49-F238E27FC236}">
                <a16:creationId xmlns:a16="http://schemas.microsoft.com/office/drawing/2014/main" id="{33BD4F74-1E0C-5748-A166-B5650D1EB124}"/>
              </a:ext>
            </a:extLst>
          </p:cNvPr>
          <p:cNvPicPr>
            <a:picLocks noGrp="1" noChangeAspect="1"/>
          </p:cNvPicPr>
          <p:nvPr>
            <p:ph sz="half" idx="1"/>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t="3062" r="4" b="4"/>
          <a:stretch/>
        </p:blipFill>
        <p:spPr>
          <a:xfrm>
            <a:off x="5977788" y="799352"/>
            <a:ext cx="5425410" cy="5259296"/>
          </a:xfrm>
          <a:prstGeom prst="rect">
            <a:avLst/>
          </a:prstGeom>
        </p:spPr>
      </p:pic>
    </p:spTree>
    <p:extLst>
      <p:ext uri="{BB962C8B-B14F-4D97-AF65-F5344CB8AC3E}">
        <p14:creationId xmlns:p14="http://schemas.microsoft.com/office/powerpoint/2010/main" val="749921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D02DD-F64B-4244-BEE9-0CDE4190683F}"/>
              </a:ext>
            </a:extLst>
          </p:cNvPr>
          <p:cNvSpPr>
            <a:spLocks noGrp="1"/>
          </p:cNvSpPr>
          <p:nvPr>
            <p:ph type="title"/>
          </p:nvPr>
        </p:nvSpPr>
        <p:spPr>
          <a:xfrm>
            <a:off x="832476" y="365124"/>
            <a:ext cx="5393361" cy="1325563"/>
          </a:xfrm>
        </p:spPr>
        <p:txBody>
          <a:bodyPr>
            <a:normAutofit/>
          </a:bodyPr>
          <a:lstStyle/>
          <a:p>
            <a:r>
              <a:rPr lang="en-US" dirty="0"/>
              <a:t>Take home messages</a:t>
            </a:r>
          </a:p>
        </p:txBody>
      </p:sp>
      <p:sp>
        <p:nvSpPr>
          <p:cNvPr id="3" name="Content Placeholder 2">
            <a:extLst>
              <a:ext uri="{FF2B5EF4-FFF2-40B4-BE49-F238E27FC236}">
                <a16:creationId xmlns:a16="http://schemas.microsoft.com/office/drawing/2014/main" id="{CDEC0126-42A1-4EC9-9943-78C5B50445EC}"/>
              </a:ext>
            </a:extLst>
          </p:cNvPr>
          <p:cNvSpPr>
            <a:spLocks noGrp="1"/>
          </p:cNvSpPr>
          <p:nvPr>
            <p:ph idx="1"/>
          </p:nvPr>
        </p:nvSpPr>
        <p:spPr>
          <a:xfrm>
            <a:off x="838200" y="1825625"/>
            <a:ext cx="5393361" cy="4351338"/>
          </a:xfrm>
        </p:spPr>
        <p:txBody>
          <a:bodyPr vert="horz" lIns="91440" tIns="45720" rIns="91440" bIns="45720" rtlCol="0" anchor="t">
            <a:normAutofit/>
          </a:bodyPr>
          <a:lstStyle/>
          <a:p>
            <a:r>
              <a:rPr lang="en-US" sz="2600" dirty="0"/>
              <a:t>Adult attitudes toward math can influence a child’s math achievement.</a:t>
            </a:r>
          </a:p>
          <a:p>
            <a:r>
              <a:rPr lang="en-US" sz="2600" dirty="0"/>
              <a:t>Family and teacher feedback </a:t>
            </a:r>
            <a:r>
              <a:rPr lang="en-US" sz="2600" b="1" dirty="0"/>
              <a:t>is important </a:t>
            </a:r>
            <a:r>
              <a:rPr lang="en-US" sz="2600" dirty="0"/>
              <a:t>for math learning.</a:t>
            </a:r>
          </a:p>
          <a:p>
            <a:r>
              <a:rPr lang="en-US" sz="2600" b="1" dirty="0"/>
              <a:t>Providing growth-oriented</a:t>
            </a:r>
            <a:r>
              <a:rPr lang="en-US" sz="2600" dirty="0"/>
              <a:t> </a:t>
            </a:r>
            <a:r>
              <a:rPr lang="en-US" sz="2600" b="1" dirty="0"/>
              <a:t>feedback </a:t>
            </a:r>
            <a:r>
              <a:rPr lang="en-US" sz="2600" dirty="0"/>
              <a:t>can help your children succeed at math.</a:t>
            </a:r>
          </a:p>
          <a:p>
            <a:r>
              <a:rPr lang="en-US" sz="2600" dirty="0"/>
              <a:t>Praise effort and learning!</a:t>
            </a:r>
          </a:p>
        </p:txBody>
      </p:sp>
      <p:sp>
        <p:nvSpPr>
          <p:cNvPr id="19" name="Freeform: Shape 18">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val 20">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quot; &quot;">
            <a:extLst>
              <a:ext uri="{FF2B5EF4-FFF2-40B4-BE49-F238E27FC236}">
                <a16:creationId xmlns:a16="http://schemas.microsoft.com/office/drawing/2014/main" id="{54DE033D-1670-4C0C-8F59-5C7471ABAD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3" name="Freeform: Shape 22">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5" name="Straight Connector 24">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7" name="Freeform: Shape 26">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95520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9D862-55B4-4F6D-8E22-1639F9B9969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66AD36B-EAAF-4F93-95BB-544E872FE2A4}"/>
              </a:ext>
            </a:extLst>
          </p:cNvPr>
          <p:cNvSpPr>
            <a:spLocks noGrp="1"/>
          </p:cNvSpPr>
          <p:nvPr>
            <p:ph idx="1"/>
          </p:nvPr>
        </p:nvSpPr>
        <p:spPr>
          <a:xfrm>
            <a:off x="838199" y="1503680"/>
            <a:ext cx="10810461" cy="4989195"/>
          </a:xfrm>
        </p:spPr>
        <p:txBody>
          <a:bodyPr vert="horz" lIns="91440" tIns="45720" rIns="91440" bIns="45720" rtlCol="0" anchor="t">
            <a:normAutofit fontScale="55000" lnSpcReduction="20000"/>
          </a:bodyPr>
          <a:lstStyle/>
          <a:p>
            <a:pPr marL="0" indent="0" fontAlgn="base">
              <a:lnSpc>
                <a:spcPct val="100000"/>
              </a:lnSpc>
              <a:spcBef>
                <a:spcPts val="0"/>
              </a:spcBef>
              <a:spcAft>
                <a:spcPts val="1800"/>
              </a:spcAft>
              <a:buNone/>
              <a:defRPr/>
            </a:pPr>
            <a:r>
              <a:rPr lang="en-US" sz="2900" dirty="0"/>
              <a:t>Achieve, Inc. (2006). </a:t>
            </a:r>
            <a:r>
              <a:rPr lang="en-US" sz="2900" i="1" dirty="0"/>
              <a:t>Closing the expectations gap: An annual 50-state progress report on the alignment of high school policies with the demands of college and work</a:t>
            </a:r>
            <a:r>
              <a:rPr lang="en-US" sz="2900" dirty="0"/>
              <a:t>. </a:t>
            </a:r>
            <a:r>
              <a:rPr lang="en-US" sz="2900" dirty="0">
                <a:ea typeface="+mn-lt"/>
                <a:cs typeface="+mn-lt"/>
                <a:hlinkClick r:id="rId3" tooltip="Closing the expectations gap: An annual 50-state progress report on the alignment of high school policies with the demands of college and work (PDF)"/>
              </a:rPr>
              <a:t>https://www.achieve.org/files/50-state-06-Final.pdf</a:t>
            </a:r>
            <a:r>
              <a:rPr lang="en-US" sz="2900" dirty="0">
                <a:ea typeface="+mn-lt"/>
                <a:cs typeface="+mn-lt"/>
              </a:rPr>
              <a:t> </a:t>
            </a:r>
            <a:endParaRPr lang="en-US" sz="2900" dirty="0"/>
          </a:p>
          <a:p>
            <a:pPr marL="0" indent="0" fontAlgn="base">
              <a:lnSpc>
                <a:spcPct val="100000"/>
              </a:lnSpc>
              <a:spcBef>
                <a:spcPts val="0"/>
              </a:spcBef>
              <a:spcAft>
                <a:spcPts val="1800"/>
              </a:spcAft>
              <a:buNone/>
              <a:defRPr/>
            </a:pPr>
            <a:r>
              <a:rPr lang="en-US" sz="2900" dirty="0"/>
              <a:t>Blackwell, L. S., Trzesniewski, K. H., &amp; Dweck, C. S. (2007). Implicit theories of intelligence predict achievement across an adolescent transition: A longitudinal study and an intervention. </a:t>
            </a:r>
            <a:r>
              <a:rPr lang="en-US" sz="2900" i="1" dirty="0"/>
              <a:t>Child Development</a:t>
            </a:r>
            <a:r>
              <a:rPr lang="en-US" sz="2900" dirty="0"/>
              <a:t>, 78, 246–263.</a:t>
            </a:r>
            <a:endParaRPr lang="en-US" sz="2900" dirty="0">
              <a:cs typeface="Calibri"/>
            </a:endParaRPr>
          </a:p>
          <a:p>
            <a:pPr marL="0" indent="0" fontAlgn="base">
              <a:lnSpc>
                <a:spcPct val="100000"/>
              </a:lnSpc>
              <a:spcBef>
                <a:spcPts val="0"/>
              </a:spcBef>
              <a:spcAft>
                <a:spcPts val="1800"/>
              </a:spcAft>
              <a:buNone/>
              <a:defRPr/>
            </a:pPr>
            <a:r>
              <a:rPr lang="en-US" sz="2900" dirty="0" err="1"/>
              <a:t>Boaler</a:t>
            </a:r>
            <a:r>
              <a:rPr lang="en-US" sz="2900" dirty="0"/>
              <a:t>, J. (2015). </a:t>
            </a:r>
            <a:r>
              <a:rPr lang="en-US" sz="2900" i="1" dirty="0"/>
              <a:t>Mathematical mindsets: Unleashing students' potential through creative math, inspiring messages and innovative teaching</a:t>
            </a:r>
            <a:r>
              <a:rPr lang="en-US" sz="2900" dirty="0"/>
              <a:t>. John Wiley &amp; Sons.</a:t>
            </a:r>
            <a:endParaRPr lang="en-US" sz="2900" dirty="0">
              <a:cs typeface="Calibri"/>
            </a:endParaRPr>
          </a:p>
          <a:p>
            <a:pPr marL="0" indent="0">
              <a:lnSpc>
                <a:spcPct val="100000"/>
              </a:lnSpc>
              <a:spcBef>
                <a:spcPts val="0"/>
              </a:spcBef>
              <a:spcAft>
                <a:spcPts val="1800"/>
              </a:spcAft>
              <a:buNone/>
              <a:defRPr/>
            </a:pPr>
            <a:r>
              <a:rPr lang="en-US" sz="2900" dirty="0">
                <a:cs typeface="Calibri"/>
              </a:rPr>
              <a:t>Dweck, C. S. (2008). </a:t>
            </a:r>
            <a:r>
              <a:rPr lang="en-US" sz="2900" i="1" dirty="0">
                <a:cs typeface="Calibri"/>
              </a:rPr>
              <a:t>Mindsets and math/science achievement</a:t>
            </a:r>
            <a:r>
              <a:rPr lang="en-US" sz="2900" dirty="0">
                <a:cs typeface="Calibri"/>
              </a:rPr>
              <a:t>. </a:t>
            </a:r>
            <a:r>
              <a:rPr lang="en-US" sz="2900" dirty="0">
                <a:ea typeface="+mn-lt"/>
                <a:cs typeface="+mn-lt"/>
                <a:hlinkClick r:id="rId4" tooltip="Mindsets and math/science achievement (PDF)"/>
              </a:rPr>
              <a:t>https://www.growthmindsetmaths.com/uploads/2/3/7/7/23776169/mindset_and_math_science_achievement_-_nov_2013.pdf</a:t>
            </a:r>
            <a:r>
              <a:rPr lang="en-US" sz="2900" dirty="0">
                <a:ea typeface="+mn-lt"/>
                <a:cs typeface="+mn-lt"/>
              </a:rPr>
              <a:t> </a:t>
            </a:r>
          </a:p>
          <a:p>
            <a:pPr marL="0" lvl="0" indent="0">
              <a:lnSpc>
                <a:spcPct val="100000"/>
              </a:lnSpc>
              <a:spcBef>
                <a:spcPts val="0"/>
              </a:spcBef>
              <a:spcAft>
                <a:spcPts val="1800"/>
              </a:spcAft>
              <a:buNone/>
              <a:defRPr/>
            </a:pPr>
            <a:r>
              <a:rPr lang="en-US" sz="2900" dirty="0" err="1"/>
              <a:t>Claessens</a:t>
            </a:r>
            <a:r>
              <a:rPr lang="en-US" sz="2900" dirty="0"/>
              <a:t>, A., &amp; Engel, M. (2013). How important is where you start? Early mathematics knowledge and later school success. </a:t>
            </a:r>
            <a:r>
              <a:rPr lang="en-US" sz="2900" i="1" dirty="0"/>
              <a:t>Teachers College Record</a:t>
            </a:r>
            <a:r>
              <a:rPr lang="en-US" sz="2900" dirty="0"/>
              <a:t>, 115(6).</a:t>
            </a:r>
          </a:p>
          <a:p>
            <a:pPr marL="0" indent="0">
              <a:lnSpc>
                <a:spcPct val="100000"/>
              </a:lnSpc>
              <a:spcBef>
                <a:spcPts val="0"/>
              </a:spcBef>
              <a:spcAft>
                <a:spcPts val="1800"/>
              </a:spcAft>
              <a:buNone/>
              <a:defRPr/>
            </a:pPr>
            <a:r>
              <a:rPr lang="en-US" sz="2900" dirty="0"/>
              <a:t>Duncan, G. J., Dowsett, C. J., Claessens, A., Magnuson, K., Huston, A. C., Klebanov, P., </a:t>
            </a:r>
            <a:r>
              <a:rPr lang="en-US" sz="2900" dirty="0">
                <a:ea typeface="+mn-lt"/>
                <a:cs typeface="+mn-lt"/>
              </a:rPr>
              <a:t>Pagani, L. S., Feinstein, L., Engel, M., Brooks-Gunn, J., Sexton, H., Duckworth, K., &amp; Japel, C. (2007). School readiness and later achievement. </a:t>
            </a:r>
            <a:r>
              <a:rPr lang="en-US" sz="2900" i="1" dirty="0">
                <a:ea typeface="+mn-lt"/>
                <a:cs typeface="+mn-lt"/>
              </a:rPr>
              <a:t>Developmental Psychology</a:t>
            </a:r>
            <a:r>
              <a:rPr lang="en-US" sz="2900" dirty="0">
                <a:ea typeface="+mn-lt"/>
                <a:cs typeface="+mn-lt"/>
              </a:rPr>
              <a:t>, </a:t>
            </a:r>
            <a:r>
              <a:rPr lang="en-US" sz="2900" i="1" dirty="0">
                <a:ea typeface="+mn-lt"/>
                <a:cs typeface="+mn-lt"/>
              </a:rPr>
              <a:t>43</a:t>
            </a:r>
            <a:r>
              <a:rPr lang="en-US" sz="2900" dirty="0">
                <a:ea typeface="+mn-lt"/>
                <a:cs typeface="+mn-lt"/>
              </a:rPr>
              <a:t>(6), 1428–1446. </a:t>
            </a:r>
            <a:r>
              <a:rPr lang="en-US" sz="2900" dirty="0">
                <a:ea typeface="+mn-lt"/>
                <a:cs typeface="+mn-lt"/>
                <a:hlinkClick r:id="rId5" tooltip="School readiness and later achievement "/>
              </a:rPr>
              <a:t>https://doi.org/10.1037/0012-1649.43.6.1428</a:t>
            </a:r>
            <a:endParaRPr lang="en-US" sz="2900" dirty="0"/>
          </a:p>
          <a:p>
            <a:pPr marL="0" indent="0" fontAlgn="base">
              <a:lnSpc>
                <a:spcPct val="100000"/>
              </a:lnSpc>
              <a:spcBef>
                <a:spcPts val="0"/>
              </a:spcBef>
              <a:spcAft>
                <a:spcPts val="1800"/>
              </a:spcAft>
              <a:buNone/>
              <a:defRPr/>
            </a:pPr>
            <a:r>
              <a:rPr lang="en-US" sz="2900" dirty="0"/>
              <a:t>Epstein, J.L. (2001). </a:t>
            </a:r>
            <a:r>
              <a:rPr lang="en-US" sz="2900" i="1" dirty="0"/>
              <a:t>School, family, and community partnerships </a:t>
            </a:r>
            <a:r>
              <a:rPr lang="en-US" sz="2900" dirty="0"/>
              <a:t>(1st ed.). Westview Press. </a:t>
            </a:r>
            <a:endParaRPr lang="en-US" sz="2900" dirty="0">
              <a:cs typeface="Calibri"/>
            </a:endParaRPr>
          </a:p>
          <a:p>
            <a:pPr marL="0" indent="0">
              <a:lnSpc>
                <a:spcPct val="100000"/>
              </a:lnSpc>
              <a:spcBef>
                <a:spcPts val="0"/>
              </a:spcBef>
              <a:spcAft>
                <a:spcPts val="1800"/>
              </a:spcAft>
              <a:buNone/>
              <a:defRPr/>
            </a:pPr>
            <a:r>
              <a:rPr lang="en-US" sz="2900" dirty="0">
                <a:ea typeface="+mn-lt"/>
                <a:cs typeface="+mn-lt"/>
              </a:rPr>
              <a:t>Siegler, R. S., Duncan, G., Davis-Kean, P. E., Duckworth, K., Claessens, A., Engel, M., Susperreguy, M.I., &amp; Meichu, C. (2012). Early predictors of high school mathematics achievement. </a:t>
            </a:r>
            <a:r>
              <a:rPr lang="en-US" sz="2900" i="1" dirty="0">
                <a:ea typeface="+mn-lt"/>
                <a:cs typeface="+mn-lt"/>
              </a:rPr>
              <a:t>Psychological Science, 23</a:t>
            </a:r>
            <a:r>
              <a:rPr lang="en-US" sz="2900" dirty="0">
                <a:ea typeface="+mn-lt"/>
                <a:cs typeface="+mn-lt"/>
              </a:rPr>
              <a:t>(7), 691–697. </a:t>
            </a:r>
            <a:r>
              <a:rPr lang="en-US" sz="2900" dirty="0">
                <a:ea typeface="+mn-lt"/>
                <a:cs typeface="+mn-lt"/>
                <a:hlinkClick r:id="rId6" tooltip="Early predictors of high school mathematics achievement"/>
              </a:rPr>
              <a:t>https://eric.ed.gov/?id=ED552898</a:t>
            </a:r>
            <a:r>
              <a:rPr lang="en-US" sz="2900" dirty="0">
                <a:ea typeface="+mn-lt"/>
                <a:cs typeface="+mn-lt"/>
              </a:rPr>
              <a:t> </a:t>
            </a:r>
            <a:endParaRPr lang="en-US" sz="2900" dirty="0"/>
          </a:p>
        </p:txBody>
      </p:sp>
    </p:spTree>
    <p:extLst>
      <p:ext uri="{BB962C8B-B14F-4D97-AF65-F5344CB8AC3E}">
        <p14:creationId xmlns:p14="http://schemas.microsoft.com/office/powerpoint/2010/main" val="3321467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9905B-5837-40BA-A4D6-4B508A1089B6}"/>
              </a:ext>
            </a:extLst>
          </p:cNvPr>
          <p:cNvSpPr>
            <a:spLocks noGrp="1"/>
          </p:cNvSpPr>
          <p:nvPr>
            <p:ph type="ctrTitle"/>
          </p:nvPr>
        </p:nvSpPr>
        <p:spPr>
          <a:xfrm>
            <a:off x="970908" y="1220919"/>
            <a:ext cx="5425781" cy="2387600"/>
          </a:xfrm>
        </p:spPr>
        <p:txBody>
          <a:bodyPr>
            <a:normAutofit/>
          </a:bodyPr>
          <a:lstStyle/>
          <a:p>
            <a:r>
              <a:rPr lang="en-US" dirty="0"/>
              <a:t>Mindsets and Math</a:t>
            </a:r>
            <a:endParaRPr lang="en-US" b="1" dirty="0"/>
          </a:p>
        </p:txBody>
      </p:sp>
      <p:sp>
        <p:nvSpPr>
          <p:cNvPr id="3" name="Subtitle 2">
            <a:extLst>
              <a:ext uri="{FF2B5EF4-FFF2-40B4-BE49-F238E27FC236}">
                <a16:creationId xmlns:a16="http://schemas.microsoft.com/office/drawing/2014/main" id="{BBDDAF75-747A-4A6A-8A88-09DF49784DAC}"/>
              </a:ext>
            </a:extLst>
          </p:cNvPr>
          <p:cNvSpPr>
            <a:spLocks noGrp="1"/>
          </p:cNvSpPr>
          <p:nvPr>
            <p:ph type="subTitle" idx="1"/>
          </p:nvPr>
        </p:nvSpPr>
        <p:spPr>
          <a:xfrm>
            <a:off x="970908" y="3700594"/>
            <a:ext cx="5425781" cy="1655762"/>
          </a:xfrm>
        </p:spPr>
        <p:txBody>
          <a:bodyPr>
            <a:normAutofit/>
          </a:bodyPr>
          <a:lstStyle/>
          <a:p>
            <a:r>
              <a:rPr lang="en-US" i="1" dirty="0"/>
              <a:t>[Add your school name, date, and any other helpful information]</a:t>
            </a:r>
          </a:p>
        </p:txBody>
      </p:sp>
      <p:sp>
        <p:nvSpPr>
          <p:cNvPr id="26" name="Freeform: Shape 9">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Oval 11">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Block Arc 13">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Shape 15">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a:p>
        </p:txBody>
      </p:sp>
      <p:cxnSp>
        <p:nvCxnSpPr>
          <p:cNvPr id="30" name="Straight Connector 17">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1" name="Freeform: Shape 19">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2" name="Arc 21">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Shape 23">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785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4A7B4E7-F3EF-8140-BF8D-570AADD64EE1}"/>
              </a:ext>
            </a:extLst>
          </p:cNvPr>
          <p:cNvSpPr>
            <a:spLocks noGrp="1"/>
          </p:cNvSpPr>
          <p:nvPr>
            <p:ph type="sldNum" sz="quarter" idx="12"/>
          </p:nvPr>
        </p:nvSpPr>
        <p:spPr>
          <a:xfrm>
            <a:off x="10208694" y="6356350"/>
            <a:ext cx="1145105" cy="365125"/>
          </a:xfrm>
        </p:spPr>
        <p:txBody>
          <a:bodyPr vert="horz" lIns="91440" tIns="45720" rIns="91440" bIns="45720" rtlCol="0" anchor="ctr">
            <a:normAutofit/>
          </a:bodyPr>
          <a:lstStyle/>
          <a:p>
            <a:pPr>
              <a:spcAft>
                <a:spcPts val="600"/>
              </a:spcAft>
            </a:pPr>
            <a:fld id="{CBC9E272-4806-0342-9BA3-151523D2E9AC}" type="slidenum">
              <a:rPr lang="en-US">
                <a:solidFill>
                  <a:srgbClr val="FFFFFF"/>
                </a:solidFill>
              </a:rPr>
              <a:pPr>
                <a:spcAft>
                  <a:spcPts val="600"/>
                </a:spcAft>
              </a:pPr>
              <a:t>3</a:t>
            </a:fld>
            <a:endParaRPr lang="en-US">
              <a:solidFill>
                <a:srgbClr val="FFFFFF"/>
              </a:solidFill>
            </a:endParaRPr>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F0DCBB2-47FE-4544-B4F5-95CE469B2436}"/>
              </a:ext>
            </a:extLst>
          </p:cNvPr>
          <p:cNvSpPr>
            <a:spLocks noGrp="1"/>
          </p:cNvSpPr>
          <p:nvPr>
            <p:ph type="title"/>
          </p:nvPr>
        </p:nvSpPr>
        <p:spPr>
          <a:xfrm>
            <a:off x="5093520" y="2744662"/>
            <a:ext cx="6589707" cy="2387600"/>
          </a:xfrm>
        </p:spPr>
        <p:txBody>
          <a:bodyPr vert="horz" lIns="91440" tIns="45720" rIns="91440" bIns="45720" rtlCol="0" anchor="b">
            <a:normAutofit/>
          </a:bodyPr>
          <a:lstStyle/>
          <a:p>
            <a:pPr algn="r"/>
            <a:r>
              <a:rPr lang="en-US" kern="1200" dirty="0">
                <a:latin typeface="+mj-lt"/>
                <a:ea typeface="+mj-ea"/>
                <a:cs typeface="+mj-cs"/>
              </a:rPr>
              <a:t>Why math?</a:t>
            </a:r>
          </a:p>
        </p:txBody>
      </p:sp>
      <p:cxnSp>
        <p:nvCxnSpPr>
          <p:cNvPr id="15" name="Straight Connector 14">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7" name="Freeform: Shape 16">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val 20">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5" name="Arc 24">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97904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BBE452A-D6E7-4EFA-A638-D8A0A0524F04}"/>
              </a:ext>
            </a:extLst>
          </p:cNvPr>
          <p:cNvSpPr>
            <a:spLocks noGrp="1"/>
          </p:cNvSpPr>
          <p:nvPr>
            <p:ph type="sldNum" sz="quarter" idx="12"/>
          </p:nvPr>
        </p:nvSpPr>
        <p:spPr/>
        <p:txBody>
          <a:bodyPr/>
          <a:lstStyle/>
          <a:p>
            <a:fld id="{CBC9E272-4806-0342-9BA3-151523D2E9AC}" type="slidenum">
              <a:rPr lang="en-US" smtClean="0"/>
              <a:pPr/>
              <a:t>4</a:t>
            </a:fld>
            <a:endParaRPr lang="en-US"/>
          </a:p>
        </p:txBody>
      </p:sp>
      <p:sp>
        <p:nvSpPr>
          <p:cNvPr id="2" name="Title 1" hidden="1">
            <a:extLst>
              <a:ext uri="{FF2B5EF4-FFF2-40B4-BE49-F238E27FC236}">
                <a16:creationId xmlns:a16="http://schemas.microsoft.com/office/drawing/2014/main" id="{5441AD1A-1C99-43F4-8359-63BFCBBC5A66}"/>
              </a:ext>
            </a:extLst>
          </p:cNvPr>
          <p:cNvSpPr>
            <a:spLocks noGrp="1"/>
          </p:cNvSpPr>
          <p:nvPr>
            <p:ph type="title"/>
          </p:nvPr>
        </p:nvSpPr>
        <p:spPr/>
        <p:txBody>
          <a:bodyPr/>
          <a:lstStyle/>
          <a:p>
            <a:r>
              <a:rPr lang="en-US" dirty="0">
                <a:effectLst/>
                <a:latin typeface="Arial" panose="020B0604020202020204" pitchFamily="34" charset="0"/>
              </a:rPr>
              <a:t>Math success opens doors to college and careers</a:t>
            </a:r>
            <a:endParaRPr lang="en-US" dirty="0"/>
          </a:p>
        </p:txBody>
      </p:sp>
      <p:sp>
        <p:nvSpPr>
          <p:cNvPr id="9" name="Footer Placeholder 4">
            <a:extLst>
              <a:ext uri="{FF2B5EF4-FFF2-40B4-BE49-F238E27FC236}">
                <a16:creationId xmlns:a16="http://schemas.microsoft.com/office/drawing/2014/main" id="{1B7C1630-78CA-42D5-9C6B-17309DC3B543}"/>
              </a:ext>
            </a:extLst>
          </p:cNvPr>
          <p:cNvSpPr>
            <a:spLocks noGrp="1"/>
          </p:cNvSpPr>
          <p:nvPr>
            <p:ph type="ftr" sz="quarter" idx="11"/>
          </p:nvPr>
        </p:nvSpPr>
        <p:spPr>
          <a:xfrm>
            <a:off x="182945" y="6484070"/>
            <a:ext cx="10223797" cy="237405"/>
          </a:xfrm>
        </p:spPr>
        <p:txBody>
          <a:bodyPr/>
          <a:lstStyle/>
          <a:p>
            <a:pPr algn="l"/>
            <a:r>
              <a:rPr lang="en-US" sz="1400" dirty="0"/>
              <a:t>For full infographic and references see: </a:t>
            </a:r>
            <a:r>
              <a:rPr lang="en-US" sz="1400" dirty="0">
                <a:hlinkClick r:id="rId3"/>
              </a:rPr>
              <a:t>https://ies.ed.gov/ncee/edlabs/infographics/pdf/REL_AP_Supporting_Your_Child_in_Developing_Math_Skills_for_Future_Success.pdf</a:t>
            </a:r>
            <a:endParaRPr lang="en-US" sz="1400" dirty="0"/>
          </a:p>
          <a:p>
            <a:pPr algn="l"/>
            <a:r>
              <a:rPr lang="en-US" sz="1400" dirty="0"/>
              <a:t> </a:t>
            </a:r>
          </a:p>
        </p:txBody>
      </p:sp>
      <p:pic>
        <p:nvPicPr>
          <p:cNvPr id="10" name="Picture 9" descr="An infographic that depicts a student's journey from doing well in math in elementary school to later doing well in their career. The infographic contains the following text boxes: children who believe they can be successful in math are more willing to put in effort, even when they struggle, and this results in better performance; students who complete higher level math in high school are more likely to enroll in college; and the math courses students take in high school are related to their earnings ten years later.">
            <a:extLst>
              <a:ext uri="{FF2B5EF4-FFF2-40B4-BE49-F238E27FC236}">
                <a16:creationId xmlns:a16="http://schemas.microsoft.com/office/drawing/2014/main" id="{4D7715D6-8B32-4DEB-950C-04326F9DA4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019" y="586597"/>
            <a:ext cx="11295961" cy="5368865"/>
          </a:xfrm>
          <a:prstGeom prst="rect">
            <a:avLst/>
          </a:prstGeom>
        </p:spPr>
      </p:pic>
    </p:spTree>
    <p:extLst>
      <p:ext uri="{BB962C8B-B14F-4D97-AF65-F5344CB8AC3E}">
        <p14:creationId xmlns:p14="http://schemas.microsoft.com/office/powerpoint/2010/main" val="3368367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B99FB8E-4500-412D-8AA7-5129DFCDDECF}"/>
              </a:ext>
            </a:extLst>
          </p:cNvPr>
          <p:cNvSpPr>
            <a:spLocks noGrp="1"/>
          </p:cNvSpPr>
          <p:nvPr>
            <p:ph type="sldNum" sz="quarter" idx="12"/>
          </p:nvPr>
        </p:nvSpPr>
        <p:spPr/>
        <p:txBody>
          <a:bodyPr/>
          <a:lstStyle/>
          <a:p>
            <a:fld id="{CBC9E272-4806-0342-9BA3-151523D2E9AC}" type="slidenum">
              <a:rPr lang="en-US" smtClean="0"/>
              <a:pPr/>
              <a:t>5</a:t>
            </a:fld>
            <a:endParaRPr lang="en-US"/>
          </a:p>
        </p:txBody>
      </p:sp>
      <p:sp>
        <p:nvSpPr>
          <p:cNvPr id="3" name="Title 2" hidden="1">
            <a:extLst>
              <a:ext uri="{FF2B5EF4-FFF2-40B4-BE49-F238E27FC236}">
                <a16:creationId xmlns:a16="http://schemas.microsoft.com/office/drawing/2014/main" id="{351A7C5D-B04D-400B-B87C-A8553AF24DBC}"/>
              </a:ext>
            </a:extLst>
          </p:cNvPr>
          <p:cNvSpPr>
            <a:spLocks noGrp="1"/>
          </p:cNvSpPr>
          <p:nvPr>
            <p:ph type="title"/>
          </p:nvPr>
        </p:nvSpPr>
        <p:spPr/>
        <p:txBody>
          <a:bodyPr/>
          <a:lstStyle/>
          <a:p>
            <a:r>
              <a:rPr lang="en-US" dirty="0">
                <a:effectLst/>
                <a:latin typeface="Arial" panose="020B0604020202020204" pitchFamily="34" charset="0"/>
              </a:rPr>
              <a:t>Families can support children in developing math skills</a:t>
            </a:r>
            <a:endParaRPr lang="en-US" dirty="0"/>
          </a:p>
        </p:txBody>
      </p:sp>
      <p:sp>
        <p:nvSpPr>
          <p:cNvPr id="9" name="Footer Placeholder 4">
            <a:extLst>
              <a:ext uri="{FF2B5EF4-FFF2-40B4-BE49-F238E27FC236}">
                <a16:creationId xmlns:a16="http://schemas.microsoft.com/office/drawing/2014/main" id="{D49071B8-3588-41A2-922E-354E735C0881}"/>
              </a:ext>
            </a:extLst>
          </p:cNvPr>
          <p:cNvSpPr>
            <a:spLocks noGrp="1"/>
          </p:cNvSpPr>
          <p:nvPr>
            <p:ph type="ftr" sz="quarter" idx="11"/>
          </p:nvPr>
        </p:nvSpPr>
        <p:spPr>
          <a:xfrm>
            <a:off x="182945" y="6484070"/>
            <a:ext cx="10223797" cy="237405"/>
          </a:xfrm>
        </p:spPr>
        <p:txBody>
          <a:bodyPr/>
          <a:lstStyle/>
          <a:p>
            <a:pPr algn="l"/>
            <a:r>
              <a:rPr lang="en-US" sz="1400" dirty="0"/>
              <a:t>For full infographic and references see: </a:t>
            </a:r>
            <a:r>
              <a:rPr lang="en-US" sz="1400" dirty="0">
                <a:hlinkClick r:id="rId3"/>
              </a:rPr>
              <a:t>https://ies.ed.gov/ncee/edlabs/infographics/pdf/REL_AP_Supporting_Your_Child_in_Developing_Math_Skills_for_Future_Success.pdf</a:t>
            </a:r>
            <a:endParaRPr lang="en-US" sz="1400" dirty="0"/>
          </a:p>
          <a:p>
            <a:pPr algn="l"/>
            <a:r>
              <a:rPr lang="en-US" sz="1400" dirty="0"/>
              <a:t> </a:t>
            </a:r>
          </a:p>
        </p:txBody>
      </p:sp>
      <p:pic>
        <p:nvPicPr>
          <p:cNvPr id="8" name="Picture 7" descr="An infographic that shows that families are natural math role models for their children and can help children develop positive attitudes for learning math. Families can praise effort and model positive math attitudes; encourage children to seek help and try new strategies when they are stuck; and confront stereotypes about who is good at math.">
            <a:extLst>
              <a:ext uri="{FF2B5EF4-FFF2-40B4-BE49-F238E27FC236}">
                <a16:creationId xmlns:a16="http://schemas.microsoft.com/office/drawing/2014/main" id="{AF810F5B-8A4D-4CA9-822E-CA506424120A}"/>
              </a:ext>
            </a:extLst>
          </p:cNvPr>
          <p:cNvPicPr>
            <a:picLocks noChangeAspect="1"/>
          </p:cNvPicPr>
          <p:nvPr/>
        </p:nvPicPr>
        <p:blipFill rotWithShape="1">
          <a:blip r:embed="rId4"/>
          <a:srcRect t="26590"/>
          <a:stretch/>
        </p:blipFill>
        <p:spPr>
          <a:xfrm>
            <a:off x="0" y="1011936"/>
            <a:ext cx="12192000" cy="4514690"/>
          </a:xfrm>
          <a:prstGeom prst="rect">
            <a:avLst/>
          </a:prstGeom>
        </p:spPr>
      </p:pic>
    </p:spTree>
    <p:extLst>
      <p:ext uri="{BB962C8B-B14F-4D97-AF65-F5344CB8AC3E}">
        <p14:creationId xmlns:p14="http://schemas.microsoft.com/office/powerpoint/2010/main" val="2083485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6" name="Oval 35">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8" name="Arc 37">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947C648-25C3-8D47-B0C3-2FE8B43D9015}"/>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kern="1200" dirty="0">
                <a:latin typeface="+mj-lt"/>
                <a:ea typeface="+mj-ea"/>
                <a:cs typeface="+mj-cs"/>
              </a:rPr>
              <a:t>Math attitudes and </a:t>
            </a:r>
            <a:r>
              <a:rPr lang="en-US" dirty="0"/>
              <a:t>a growth</a:t>
            </a:r>
            <a:r>
              <a:rPr lang="en-US" kern="1200" dirty="0">
                <a:latin typeface="+mj-lt"/>
                <a:ea typeface="+mj-ea"/>
                <a:cs typeface="+mj-cs"/>
              </a:rPr>
              <a:t> mindset</a:t>
            </a:r>
          </a:p>
        </p:txBody>
      </p:sp>
      <p:sp>
        <p:nvSpPr>
          <p:cNvPr id="5" name="Slide Number Placeholder 4">
            <a:extLst>
              <a:ext uri="{FF2B5EF4-FFF2-40B4-BE49-F238E27FC236}">
                <a16:creationId xmlns:a16="http://schemas.microsoft.com/office/drawing/2014/main" id="{69FB62F5-1B0F-5E48-B648-7AC2D0DC1245}"/>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CBC9E272-4806-0342-9BA3-151523D2E9AC}" type="slidenum">
              <a:rPr lang="en-US" smtClean="0"/>
              <a:pPr>
                <a:spcAft>
                  <a:spcPts val="600"/>
                </a:spcAft>
              </a:pPr>
              <a:t>6</a:t>
            </a:fld>
            <a:endParaRPr lang="en-US"/>
          </a:p>
        </p:txBody>
      </p:sp>
    </p:spTree>
    <p:extLst>
      <p:ext uri="{BB962C8B-B14F-4D97-AF65-F5344CB8AC3E}">
        <p14:creationId xmlns:p14="http://schemas.microsoft.com/office/powerpoint/2010/main" val="2158746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81BDAFC1-E06E-4CA4-ABD4-12CD7CC654AD}"/>
              </a:ext>
            </a:extLst>
          </p:cNvPr>
          <p:cNvSpPr>
            <a:spLocks noGrp="1"/>
          </p:cNvSpPr>
          <p:nvPr>
            <p:ph type="title"/>
          </p:nvPr>
        </p:nvSpPr>
        <p:spPr>
          <a:xfrm>
            <a:off x="1045028" y="1336329"/>
            <a:ext cx="3892732" cy="4382588"/>
          </a:xfrm>
        </p:spPr>
        <p:txBody>
          <a:bodyPr vert="horz" lIns="91440" tIns="45720" rIns="91440" bIns="45720" rtlCol="0" anchor="ctr">
            <a:normAutofit/>
          </a:bodyPr>
          <a:lstStyle/>
          <a:p>
            <a:r>
              <a:rPr lang="en-US" sz="5000" kern="1200" dirty="0">
                <a:solidFill>
                  <a:schemeClr val="tx1"/>
                </a:solidFill>
                <a:latin typeface="+mj-lt"/>
                <a:ea typeface="+mj-ea"/>
                <a:cs typeface="+mj-cs"/>
              </a:rPr>
              <a:t>Adult attitudes toward math can influence a child’s math achievement </a:t>
            </a:r>
          </a:p>
        </p:txBody>
      </p:sp>
      <p:grpSp>
        <p:nvGrpSpPr>
          <p:cNvPr id="39" name="Group 27">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29" name="Rectangle 28">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29">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30">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Rectangle 32">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4">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Content Placeholder 7">
            <a:extLst>
              <a:ext uri="{FF2B5EF4-FFF2-40B4-BE49-F238E27FC236}">
                <a16:creationId xmlns:a16="http://schemas.microsoft.com/office/drawing/2014/main" id="{FCD8B287-6785-4580-B27F-B70751F13700}"/>
              </a:ext>
            </a:extLst>
          </p:cNvPr>
          <p:cNvSpPr>
            <a:spLocks noGrp="1"/>
          </p:cNvSpPr>
          <p:nvPr>
            <p:ph idx="1"/>
          </p:nvPr>
        </p:nvSpPr>
        <p:spPr>
          <a:xfrm>
            <a:off x="6096001" y="1336329"/>
            <a:ext cx="5260848" cy="4382588"/>
          </a:xfrm>
        </p:spPr>
        <p:txBody>
          <a:bodyPr vert="horz" lIns="91440" tIns="45720" rIns="91440" bIns="45720" rtlCol="0" anchor="ctr">
            <a:normAutofit fontScale="92500"/>
          </a:bodyPr>
          <a:lstStyle/>
          <a:p>
            <a:pPr>
              <a:spcAft>
                <a:spcPts val="3600"/>
              </a:spcAft>
            </a:pPr>
            <a:r>
              <a:rPr lang="en-US" sz="2800" dirty="0"/>
              <a:t>Multiple studies suggest that </a:t>
            </a:r>
            <a:r>
              <a:rPr lang="en-US" sz="2800" b="1" dirty="0"/>
              <a:t>adults’ reactions</a:t>
            </a:r>
            <a:r>
              <a:rPr lang="en-US" sz="2800" dirty="0"/>
              <a:t> to a child’s work </a:t>
            </a:r>
            <a:r>
              <a:rPr lang="en-US" sz="2800" b="1" dirty="0"/>
              <a:t>will impact the child’s achievement and attitudes</a:t>
            </a:r>
            <a:r>
              <a:rPr lang="en-US" sz="2800" dirty="0"/>
              <a:t> toward the subject.</a:t>
            </a:r>
          </a:p>
          <a:p>
            <a:r>
              <a:rPr lang="en-US" sz="2800" dirty="0"/>
              <a:t>When you have a negative attitude, children may feel you have </a:t>
            </a:r>
            <a:r>
              <a:rPr lang="en-US" sz="2800" b="1" dirty="0"/>
              <a:t>low expectations </a:t>
            </a:r>
            <a:r>
              <a:rPr lang="en-US" sz="2800" dirty="0"/>
              <a:t>of them, which </a:t>
            </a:r>
            <a:r>
              <a:rPr lang="en-US" sz="2800" b="1" dirty="0"/>
              <a:t>can lead to lower motivation and lower expectations </a:t>
            </a:r>
            <a:r>
              <a:rPr lang="en-US" sz="2800" dirty="0"/>
              <a:t>for their own success in math.</a:t>
            </a:r>
          </a:p>
        </p:txBody>
      </p:sp>
      <p:sp>
        <p:nvSpPr>
          <p:cNvPr id="5" name="Slide Number Placeholder 4">
            <a:extLst>
              <a:ext uri="{FF2B5EF4-FFF2-40B4-BE49-F238E27FC236}">
                <a16:creationId xmlns:a16="http://schemas.microsoft.com/office/drawing/2014/main" id="{C58B2939-F24D-42D5-B8E2-80F96FD5F205}"/>
              </a:ext>
            </a:extLst>
          </p:cNvPr>
          <p:cNvSpPr>
            <a:spLocks noGrp="1"/>
          </p:cNvSpPr>
          <p:nvPr>
            <p:ph type="sldNum" sz="quarter" idx="12"/>
          </p:nvPr>
        </p:nvSpPr>
        <p:spPr>
          <a:xfrm>
            <a:off x="9481741" y="6492240"/>
            <a:ext cx="1003377" cy="365125"/>
          </a:xfrm>
        </p:spPr>
        <p:txBody>
          <a:bodyPr vert="horz" lIns="91440" tIns="45720" rIns="91440" bIns="45720" rtlCol="0" anchor="ctr">
            <a:normAutofit/>
          </a:bodyPr>
          <a:lstStyle/>
          <a:p>
            <a:pPr>
              <a:spcAft>
                <a:spcPts val="600"/>
              </a:spcAft>
            </a:pPr>
            <a:fld id="{CBC9E272-4806-0342-9BA3-151523D2E9AC}" type="slidenum">
              <a:rPr lang="en-US" smtClean="0"/>
              <a:pPr>
                <a:spcAft>
                  <a:spcPts val="600"/>
                </a:spcAft>
              </a:pPr>
              <a:t>7</a:t>
            </a:fld>
            <a:endParaRPr lang="en-US"/>
          </a:p>
        </p:txBody>
      </p:sp>
    </p:spTree>
    <p:extLst>
      <p:ext uri="{BB962C8B-B14F-4D97-AF65-F5344CB8AC3E}">
        <p14:creationId xmlns:p14="http://schemas.microsoft.com/office/powerpoint/2010/main" val="386263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FECF82-2BB5-451A-B562-F83A46A465D5}"/>
              </a:ext>
            </a:extLst>
          </p:cNvPr>
          <p:cNvSpPr>
            <a:spLocks noGrp="1"/>
          </p:cNvSpPr>
          <p:nvPr>
            <p:ph type="title"/>
          </p:nvPr>
        </p:nvSpPr>
        <p:spPr>
          <a:xfrm>
            <a:off x="1097280" y="286606"/>
            <a:ext cx="10058400" cy="1101324"/>
          </a:xfrm>
        </p:spPr>
        <p:txBody>
          <a:bodyPr>
            <a:normAutofit/>
          </a:bodyPr>
          <a:lstStyle/>
          <a:p>
            <a:r>
              <a:rPr lang="en-US" sz="4000" dirty="0"/>
              <a:t>Math mindset matters</a:t>
            </a:r>
          </a:p>
        </p:txBody>
      </p:sp>
      <p:sp>
        <p:nvSpPr>
          <p:cNvPr id="2" name="Text Placeholder 1">
            <a:extLst>
              <a:ext uri="{FF2B5EF4-FFF2-40B4-BE49-F238E27FC236}">
                <a16:creationId xmlns:a16="http://schemas.microsoft.com/office/drawing/2014/main" id="{6174EA49-628B-5341-B879-54DCEF90956B}"/>
              </a:ext>
            </a:extLst>
          </p:cNvPr>
          <p:cNvSpPr>
            <a:spLocks noGrp="1"/>
          </p:cNvSpPr>
          <p:nvPr>
            <p:ph type="body" idx="1"/>
          </p:nvPr>
        </p:nvSpPr>
        <p:spPr/>
        <p:txBody>
          <a:bodyPr/>
          <a:lstStyle/>
          <a:p>
            <a:r>
              <a:rPr lang="en-US" sz="2800" b="1" dirty="0"/>
              <a:t>Fixed mindset</a:t>
            </a:r>
          </a:p>
        </p:txBody>
      </p:sp>
      <p:sp>
        <p:nvSpPr>
          <p:cNvPr id="5" name="Content Placeholder 4">
            <a:extLst>
              <a:ext uri="{FF2B5EF4-FFF2-40B4-BE49-F238E27FC236}">
                <a16:creationId xmlns:a16="http://schemas.microsoft.com/office/drawing/2014/main" id="{2CED506E-BFA5-4458-8DA0-2DA1022C26D6}"/>
              </a:ext>
            </a:extLst>
          </p:cNvPr>
          <p:cNvSpPr>
            <a:spLocks noGrp="1"/>
          </p:cNvSpPr>
          <p:nvPr>
            <p:ph sz="half" idx="2"/>
          </p:nvPr>
        </p:nvSpPr>
        <p:spPr>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marL="150876" lvl="1" indent="0">
              <a:buNone/>
            </a:pPr>
            <a:endParaRPr lang="en-US" sz="2800" dirty="0"/>
          </a:p>
          <a:p>
            <a:pPr marL="150876" lvl="1" indent="0">
              <a:buNone/>
            </a:pPr>
            <a:r>
              <a:rPr lang="en-US" sz="2800" dirty="0"/>
              <a:t>The belief that people are born with the intelligence they have and there is not much you can do to change it.</a:t>
            </a:r>
          </a:p>
        </p:txBody>
      </p:sp>
      <p:sp>
        <p:nvSpPr>
          <p:cNvPr id="3" name="Text Placeholder 2">
            <a:extLst>
              <a:ext uri="{FF2B5EF4-FFF2-40B4-BE49-F238E27FC236}">
                <a16:creationId xmlns:a16="http://schemas.microsoft.com/office/drawing/2014/main" id="{5BD8ACBF-21F6-4941-BE64-1A813E2A7CCB}"/>
              </a:ext>
            </a:extLst>
          </p:cNvPr>
          <p:cNvSpPr>
            <a:spLocks noGrp="1"/>
          </p:cNvSpPr>
          <p:nvPr>
            <p:ph type="body" sz="quarter" idx="3"/>
          </p:nvPr>
        </p:nvSpPr>
        <p:spPr/>
        <p:txBody>
          <a:bodyPr/>
          <a:lstStyle/>
          <a:p>
            <a:r>
              <a:rPr lang="en-US" sz="2800" b="1"/>
              <a:t>Growth mindset</a:t>
            </a:r>
          </a:p>
        </p:txBody>
      </p:sp>
      <p:sp>
        <p:nvSpPr>
          <p:cNvPr id="6" name="Content Placeholder 5">
            <a:extLst>
              <a:ext uri="{FF2B5EF4-FFF2-40B4-BE49-F238E27FC236}">
                <a16:creationId xmlns:a16="http://schemas.microsoft.com/office/drawing/2014/main" id="{1B51BD43-81BB-4013-AFA9-B936B8665BE1}"/>
              </a:ext>
            </a:extLst>
          </p:cNvPr>
          <p:cNvSpPr>
            <a:spLocks noGrp="1"/>
          </p:cNvSpPr>
          <p:nvPr>
            <p:ph sz="quarter" idx="4"/>
          </p:nvPr>
        </p:nvSpPr>
        <p:spPr>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marL="152019" lvl="1" indent="0">
              <a:buNone/>
            </a:pPr>
            <a:endParaRPr lang="en-US" sz="2800"/>
          </a:p>
          <a:p>
            <a:pPr marL="152019" lvl="1" indent="0">
              <a:buNone/>
            </a:pPr>
            <a:r>
              <a:rPr lang="en-US" sz="2800"/>
              <a:t>The belief that people can increase their intelligence through hard work and persistence. You can work your brain like your muscles.</a:t>
            </a:r>
          </a:p>
        </p:txBody>
      </p:sp>
    </p:spTree>
    <p:extLst>
      <p:ext uri="{BB962C8B-B14F-4D97-AF65-F5344CB8AC3E}">
        <p14:creationId xmlns:p14="http://schemas.microsoft.com/office/powerpoint/2010/main" val="1516406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9D2AA-9354-4EE3-8281-7C2B04044ED0}"/>
              </a:ext>
            </a:extLst>
          </p:cNvPr>
          <p:cNvSpPr>
            <a:spLocks noGrp="1"/>
          </p:cNvSpPr>
          <p:nvPr>
            <p:ph type="title"/>
          </p:nvPr>
        </p:nvSpPr>
        <p:spPr>
          <a:xfrm>
            <a:off x="1890792" y="349627"/>
            <a:ext cx="9463007" cy="1325563"/>
          </a:xfrm>
        </p:spPr>
        <p:txBody>
          <a:bodyPr/>
          <a:lstStyle/>
          <a:p>
            <a:pPr rtl="0" eaLnBrk="1" latinLnBrk="0" hangingPunct="1"/>
            <a:r>
              <a:rPr lang="en-US" sz="5400" kern="1200" dirty="0">
                <a:ln>
                  <a:noFill/>
                </a:ln>
                <a:solidFill>
                  <a:srgbClr val="000000"/>
                </a:solidFill>
                <a:effectLst>
                  <a:outerShdw blurRad="38100" dist="19050" dir="2700000" algn="tl" rotWithShape="0">
                    <a:schemeClr val="dk1">
                      <a:alpha val="40000"/>
                    </a:schemeClr>
                  </a:outerShdw>
                </a:effectLst>
                <a:latin typeface="Calibri" panose="020F0502020204030204" pitchFamily="34" charset="0"/>
                <a:ea typeface="+mn-ea"/>
                <a:cs typeface="+mn-cs"/>
              </a:rPr>
              <a:t>Encourage effort and learning</a:t>
            </a:r>
            <a:endParaRPr lang="en-US" dirty="0"/>
          </a:p>
        </p:txBody>
      </p:sp>
      <p:sp>
        <p:nvSpPr>
          <p:cNvPr id="7" name="Content Placeholder 6">
            <a:extLst>
              <a:ext uri="{FF2B5EF4-FFF2-40B4-BE49-F238E27FC236}">
                <a16:creationId xmlns:a16="http://schemas.microsoft.com/office/drawing/2014/main" id="{81EB3A21-0884-4EFC-AEE0-6F854D036E92}"/>
              </a:ext>
            </a:extLst>
          </p:cNvPr>
          <p:cNvSpPr>
            <a:spLocks noGrp="1"/>
          </p:cNvSpPr>
          <p:nvPr>
            <p:ph sz="half" idx="2"/>
          </p:nvPr>
        </p:nvSpPr>
        <p:spPr>
          <a:xfrm>
            <a:off x="602618" y="1799280"/>
            <a:ext cx="5181600" cy="4392762"/>
          </a:xfr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marL="742950" indent="-742950">
              <a:buFont typeface="+mj-lt"/>
              <a:buAutoNum type="arabicPeriod"/>
            </a:pPr>
            <a:endParaRPr lang="en-US" sz="3600" dirty="0"/>
          </a:p>
          <a:p>
            <a:pPr marL="742950" indent="-742950">
              <a:buFont typeface="+mj-lt"/>
              <a:buAutoNum type="arabicPeriod"/>
            </a:pPr>
            <a:r>
              <a:rPr lang="en-US" sz="3600" dirty="0"/>
              <a:t>Not everyone is a math person; you’re so good at other subjects.</a:t>
            </a:r>
          </a:p>
        </p:txBody>
      </p:sp>
      <p:sp>
        <p:nvSpPr>
          <p:cNvPr id="5" name="Content Placeholder 4">
            <a:extLst>
              <a:ext uri="{FF2B5EF4-FFF2-40B4-BE49-F238E27FC236}">
                <a16:creationId xmlns:a16="http://schemas.microsoft.com/office/drawing/2014/main" id="{E8A16B86-2CCB-4441-B04A-2C8D317B93D7}"/>
              </a:ext>
            </a:extLst>
          </p:cNvPr>
          <p:cNvSpPr>
            <a:spLocks noGrp="1"/>
          </p:cNvSpPr>
          <p:nvPr>
            <p:ph sz="half" idx="1"/>
          </p:nvPr>
        </p:nvSpPr>
        <p:spPr>
          <a:xfrm>
            <a:off x="6407784" y="1796611"/>
            <a:ext cx="5190546" cy="4392762"/>
          </a:xfr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marL="742950" indent="-742950">
              <a:buFont typeface="+mj-lt"/>
              <a:buAutoNum type="arabicPeriod" startAt="2"/>
            </a:pPr>
            <a:endParaRPr lang="en-US" sz="3600" dirty="0"/>
          </a:p>
          <a:p>
            <a:pPr marL="742950" indent="-742950">
              <a:buFont typeface="+mj-lt"/>
              <a:buAutoNum type="arabicPeriod" startAt="2"/>
            </a:pPr>
            <a:r>
              <a:rPr lang="en-US" sz="3600" dirty="0"/>
              <a:t>You can do it! Let’s try another strategy. </a:t>
            </a:r>
          </a:p>
        </p:txBody>
      </p:sp>
      <p:pic>
        <p:nvPicPr>
          <p:cNvPr id="3" name="Graphic 2" descr="Checkmark indicating item 2 is the correct response">
            <a:extLst>
              <a:ext uri="{FF2B5EF4-FFF2-40B4-BE49-F238E27FC236}">
                <a16:creationId xmlns:a16="http://schemas.microsoft.com/office/drawing/2014/main" id="{7F511DEC-57DB-4030-965E-20CC6FC4E1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73343" y="3722914"/>
            <a:ext cx="2205202" cy="2205202"/>
          </a:xfrm>
          <a:prstGeom prst="rect">
            <a:avLst/>
          </a:prstGeom>
        </p:spPr>
      </p:pic>
    </p:spTree>
    <p:extLst>
      <p:ext uri="{BB962C8B-B14F-4D97-AF65-F5344CB8AC3E}">
        <p14:creationId xmlns:p14="http://schemas.microsoft.com/office/powerpoint/2010/main" val="187726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675D865F63E74E8F1F4989701900F1" ma:contentTypeVersion="14" ma:contentTypeDescription="Create a new document." ma:contentTypeScope="" ma:versionID="6c80cc319989ec98920283e7ca8410c3">
  <xsd:schema xmlns:xsd="http://www.w3.org/2001/XMLSchema" xmlns:xs="http://www.w3.org/2001/XMLSchema" xmlns:p="http://schemas.microsoft.com/office/2006/metadata/properties" xmlns:ns2="8ba95024-2c81-4ec0-9478-472715adaade" xmlns:ns3="9389f5b4-ce8b-4c9c-9f0b-be74c383084a" targetNamespace="http://schemas.microsoft.com/office/2006/metadata/properties" ma:root="true" ma:fieldsID="1309f3fb5b1511ec150176383ffa2dd1" ns2:_="" ns3:_="">
    <xsd:import namespace="8ba95024-2c81-4ec0-9478-472715adaade"/>
    <xsd:import namespace="9389f5b4-ce8b-4c9c-9f0b-be74c383084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_x0078_ez2"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95024-2c81-4ec0-9478-472715adaa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_x0078_ez2" ma:index="14" nillable="true" ma:displayName="Description" ma:internalName="_x0078_ez2">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89f5b4-ce8b-4c9c-9f0b-be74c383084a"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0078_ez2 xmlns="8ba95024-2c81-4ec0-9478-472715adaade" xsi:nil="true"/>
  </documentManagement>
</p:properties>
</file>

<file path=customXml/itemProps1.xml><?xml version="1.0" encoding="utf-8"?>
<ds:datastoreItem xmlns:ds="http://schemas.openxmlformats.org/officeDocument/2006/customXml" ds:itemID="{1327BBA7-F3A2-42CB-8D1B-A642CC99A6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95024-2c81-4ec0-9478-472715adaade"/>
    <ds:schemaRef ds:uri="9389f5b4-ce8b-4c9c-9f0b-be74c38308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67E0EA-9D1A-483D-A019-B5D613F972E4}">
  <ds:schemaRefs>
    <ds:schemaRef ds:uri="http://schemas.microsoft.com/sharepoint/v3/contenttype/forms"/>
  </ds:schemaRefs>
</ds:datastoreItem>
</file>

<file path=customXml/itemProps3.xml><?xml version="1.0" encoding="utf-8"?>
<ds:datastoreItem xmlns:ds="http://schemas.openxmlformats.org/officeDocument/2006/customXml" ds:itemID="{61E2AB58-4D2B-412D-88BD-2A1AD9768B06}">
  <ds:schemaRefs>
    <ds:schemaRef ds:uri="http://schemas.microsoft.com/office/infopath/2007/PartnerControls"/>
    <ds:schemaRef ds:uri="http://purl.org/dc/terms/"/>
    <ds:schemaRef ds:uri="http://schemas.openxmlformats.org/package/2006/metadata/core-properties"/>
    <ds:schemaRef ds:uri="2c6c9690-b57c-47fe-974b-69841899b0d5"/>
    <ds:schemaRef ds:uri="http://purl.org/dc/elements/1.1/"/>
    <ds:schemaRef ds:uri="http://schemas.microsoft.com/office/2006/documentManagement/types"/>
    <ds:schemaRef ds:uri="9389f5b4-ce8b-4c9c-9f0b-be74c383084a"/>
    <ds:schemaRef ds:uri="http://schemas.microsoft.com/office/2006/metadata/properties"/>
    <ds:schemaRef ds:uri="http://www.w3.org/XML/1998/namespace"/>
    <ds:schemaRef ds:uri="http://purl.org/dc/dcmitype/"/>
    <ds:schemaRef ds:uri="8ba95024-2c81-4ec0-9478-472715adaade"/>
  </ds:schemaRefs>
</ds:datastoreItem>
</file>

<file path=docProps/app.xml><?xml version="1.0" encoding="utf-8"?>
<Properties xmlns="http://schemas.openxmlformats.org/officeDocument/2006/extended-properties" xmlns:vt="http://schemas.openxmlformats.org/officeDocument/2006/docPropsVTypes">
  <TotalTime>107</TotalTime>
  <Words>2557</Words>
  <Application>Microsoft Macintosh PowerPoint</Application>
  <PresentationFormat>Widescreen</PresentationFormat>
  <Paragraphs>139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Introduction</vt:lpstr>
      <vt:lpstr>Mindsets and Math</vt:lpstr>
      <vt:lpstr>Why math?</vt:lpstr>
      <vt:lpstr>Math success opens doors to college and careers</vt:lpstr>
      <vt:lpstr>Families can support children in developing math skills</vt:lpstr>
      <vt:lpstr>Math attitudes and a growth mindset</vt:lpstr>
      <vt:lpstr>Adult attitudes toward math can influence a child’s math achievement </vt:lpstr>
      <vt:lpstr>Math mindset matters</vt:lpstr>
      <vt:lpstr>Encourage effort and learning</vt:lpstr>
      <vt:lpstr>Praise effort and learning</vt:lpstr>
      <vt:lpstr>Capitalize on the power of "yet"</vt:lpstr>
      <vt:lpstr>Take home messages</vt:lpstr>
      <vt:lpstr>References</vt:lpstr>
    </vt:vector>
  </TitlesOfParts>
  <Company>SRI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Mindsets and Math</dc:title>
  <dc:creator>REL Appalachia at SRI International</dc:creator>
  <cp:lastModifiedBy>Aliya Pilchen</cp:lastModifiedBy>
  <cp:revision>64</cp:revision>
  <dcterms:created xsi:type="dcterms:W3CDTF">2020-08-07T15:23:24Z</dcterms:created>
  <dcterms:modified xsi:type="dcterms:W3CDTF">2021-11-10T16:58:10Z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0x010100C7675D865F63E74E8F1F4989701900F1</vt:lpwstr>
  </property>
  <property fmtid="{D5CDD505-2E9C-101B-9397-08002B2CF9AE}" pid="3" name="Language">
    <vt:lpwstr>English</vt:lpwstr>
  </property>
  <property fmtid="{D5CDD505-2E9C-101B-9397-08002B2CF9AE}" pid="4" name="Status">
    <vt:lpwstr>Final</vt:lpwstr>
  </property>
</Properties>
</file>